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417" r:id="rId2"/>
    <p:sldId id="284" r:id="rId3"/>
    <p:sldId id="482" r:id="rId4"/>
    <p:sldId id="483" r:id="rId5"/>
    <p:sldId id="484" r:id="rId6"/>
    <p:sldId id="496" r:id="rId7"/>
    <p:sldId id="454" r:id="rId8"/>
    <p:sldId id="498" r:id="rId9"/>
    <p:sldId id="456" r:id="rId10"/>
    <p:sldId id="499" r:id="rId11"/>
    <p:sldId id="500" r:id="rId12"/>
    <p:sldId id="457" r:id="rId13"/>
    <p:sldId id="505" r:id="rId14"/>
    <p:sldId id="501" r:id="rId15"/>
    <p:sldId id="502" r:id="rId16"/>
    <p:sldId id="458" r:id="rId17"/>
    <p:sldId id="269" r:id="rId18"/>
    <p:sldId id="503" r:id="rId19"/>
    <p:sldId id="504" r:id="rId20"/>
    <p:sldId id="506" r:id="rId21"/>
    <p:sldId id="532" r:id="rId22"/>
    <p:sldId id="464" r:id="rId23"/>
    <p:sldId id="488" r:id="rId24"/>
    <p:sldId id="533" r:id="rId25"/>
    <p:sldId id="459" r:id="rId26"/>
    <p:sldId id="487" r:id="rId27"/>
    <p:sldId id="466" r:id="rId28"/>
    <p:sldId id="507" r:id="rId29"/>
    <p:sldId id="508" r:id="rId30"/>
    <p:sldId id="509" r:id="rId31"/>
    <p:sldId id="511" r:id="rId32"/>
    <p:sldId id="510" r:id="rId33"/>
    <p:sldId id="514" r:id="rId34"/>
    <p:sldId id="516" r:id="rId35"/>
    <p:sldId id="517" r:id="rId36"/>
    <p:sldId id="518" r:id="rId37"/>
    <p:sldId id="520" r:id="rId38"/>
    <p:sldId id="519" r:id="rId39"/>
    <p:sldId id="521" r:id="rId40"/>
    <p:sldId id="523" r:id="rId41"/>
    <p:sldId id="413" r:id="rId42"/>
    <p:sldId id="358" r:id="rId43"/>
    <p:sldId id="463" r:id="rId44"/>
    <p:sldId id="465" r:id="rId45"/>
    <p:sldId id="481" r:id="rId46"/>
    <p:sldId id="490" r:id="rId47"/>
    <p:sldId id="491" r:id="rId48"/>
    <p:sldId id="526" r:id="rId49"/>
    <p:sldId id="527" r:id="rId50"/>
    <p:sldId id="528" r:id="rId51"/>
    <p:sldId id="489" r:id="rId52"/>
    <p:sldId id="529" r:id="rId53"/>
    <p:sldId id="350" r:id="rId54"/>
    <p:sldId id="494" r:id="rId55"/>
    <p:sldId id="493" r:id="rId56"/>
    <p:sldId id="531" r:id="rId57"/>
    <p:sldId id="530" r:id="rId58"/>
    <p:sldId id="497" r:id="rId5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024">
          <p15:clr>
            <a:srgbClr val="A4A3A4"/>
          </p15:clr>
        </p15:guide>
        <p15:guide id="4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B5121B"/>
    <a:srgbClr val="007FA3"/>
    <a:srgbClr val="3C1581"/>
    <a:srgbClr val="D4EAE4"/>
    <a:srgbClr val="001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34" autoAdjust="0"/>
    <p:restoredTop sz="86338" autoAdjust="0"/>
  </p:normalViewPr>
  <p:slideViewPr>
    <p:cSldViewPr>
      <p:cViewPr varScale="1">
        <p:scale>
          <a:sx n="106" d="100"/>
          <a:sy n="106" d="100"/>
        </p:scale>
        <p:origin x="71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172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85" d="100"/>
          <a:sy n="85" d="100"/>
        </p:scale>
        <p:origin x="-3660" y="-48"/>
      </p:cViewPr>
      <p:guideLst>
        <p:guide orient="horz" pos="2880"/>
        <p:guide pos="2160"/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D8D874E-E9D5-433B-A149-BDF6BFDD40A8}" type="datetimeFigureOut">
              <a:rPr lang="en-US" smtClean="0"/>
              <a:pPr/>
              <a:t>4/24/24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0DCAA22-461C-45B4-A301-BFCA58017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922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A051F04-9E25-42C3-8BC5-EC2E8469D95E}" type="datetimeFigureOut">
              <a:rPr lang="en-US" smtClean="0"/>
              <a:pPr/>
              <a:t>4/24/24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73D6722-9B4D-4E29-B226-C325925A811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59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D6722-9B4D-4E29-B226-C325925A811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191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D6722-9B4D-4E29-B226-C325925A811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47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D6722-9B4D-4E29-B226-C325925A811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15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D6722-9B4D-4E29-B226-C325925A8118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153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white">
          <a:xfrm>
            <a:off x="0" y="0"/>
            <a:ext cx="9144000" cy="3886200"/>
          </a:xfrm>
          <a:prstGeom prst="rect">
            <a:avLst/>
          </a:prstGeom>
          <a:solidFill>
            <a:srgbClr val="007FA3"/>
          </a:solidFill>
          <a:ln>
            <a:solidFill>
              <a:srgbClr val="007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7772400" cy="2838451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687" y="3962400"/>
            <a:ext cx="7794626" cy="17526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/>
              <a:pPr/>
              <a:t>4/24/24</a:t>
            </a:fld>
            <a:endParaRPr lang="en-US" dirty="0"/>
          </a:p>
        </p:txBody>
      </p:sp>
      <p:pic>
        <p:nvPicPr>
          <p:cNvPr id="11" name="Picture 10" descr="Pearson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376789"/>
            <a:ext cx="918000" cy="279915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1600200" y="6382512"/>
            <a:ext cx="716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Copyright © 2018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87980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/>
              <a:pPr/>
              <a:t>4/24/24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26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Pearson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376789"/>
            <a:ext cx="918000" cy="27991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600200" y="6385803"/>
            <a:ext cx="716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0" kern="12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Copyright © 2018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1136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hapter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15372"/>
            <a:ext cx="8229600" cy="621792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029200" y="1600201"/>
            <a:ext cx="3657600" cy="1600199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 baseline="0"/>
            </a:lvl1pPr>
            <a:lvl2pPr marL="0" indent="0">
              <a:spcBef>
                <a:spcPts val="0"/>
              </a:spcBef>
              <a:buNone/>
              <a:defRPr sz="4400"/>
            </a:lvl2pPr>
            <a:lvl3pPr marL="0" indent="0">
              <a:spcBef>
                <a:spcPts val="0"/>
              </a:spcBef>
              <a:buNone/>
              <a:defRPr sz="4400"/>
            </a:lvl3pPr>
            <a:lvl4pPr marL="0" indent="0">
              <a:spcBef>
                <a:spcPts val="0"/>
              </a:spcBef>
              <a:buNone/>
              <a:defRPr sz="4400"/>
            </a:lvl4pPr>
            <a:lvl5pPr marL="0" indent="0">
              <a:spcBef>
                <a:spcPts val="0"/>
              </a:spcBef>
              <a:buNone/>
              <a:defRPr sz="4400"/>
            </a:lvl5pPr>
            <a:lvl6pPr marL="0" indent="0">
              <a:spcBef>
                <a:spcPts val="0"/>
              </a:spcBef>
              <a:buNone/>
              <a:defRPr sz="4400"/>
            </a:lvl6pPr>
            <a:lvl7pPr marL="0" indent="0">
              <a:spcBef>
                <a:spcPts val="0"/>
              </a:spcBef>
              <a:buNone/>
              <a:defRPr sz="4400"/>
            </a:lvl7pPr>
            <a:lvl8pPr marL="0" indent="0">
              <a:spcBef>
                <a:spcPts val="0"/>
              </a:spcBef>
              <a:buNone/>
              <a:defRPr sz="4400"/>
            </a:lvl8pPr>
            <a:lvl9pPr marL="0" indent="0">
              <a:spcBef>
                <a:spcPts val="0"/>
              </a:spcBef>
              <a:buNone/>
              <a:defRPr sz="4400"/>
            </a:lvl9pPr>
          </a:lstStyle>
          <a:p>
            <a:pPr lvl="0"/>
            <a:r>
              <a:rPr lang="en-US" dirty="0"/>
              <a:t>Chapter ##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5029200" y="3200400"/>
            <a:ext cx="3657600" cy="29257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  <a:lvl6pPr marL="0" indent="0">
              <a:spcBef>
                <a:spcPts val="0"/>
              </a:spcBef>
              <a:buNone/>
              <a:defRPr/>
            </a:lvl6pPr>
            <a:lvl7pPr marL="0" indent="0">
              <a:spcBef>
                <a:spcPts val="0"/>
              </a:spcBef>
              <a:buNone/>
              <a:defRPr/>
            </a:lvl7pPr>
            <a:lvl8pPr marL="0" indent="0">
              <a:spcBef>
                <a:spcPts val="0"/>
              </a:spcBef>
              <a:buNone/>
              <a:defRPr/>
            </a:lvl8pPr>
            <a:lvl9pPr marL="0" indent="0">
              <a:spcBef>
                <a:spcPts val="0"/>
              </a:spcBef>
              <a:buNone/>
              <a:defRPr/>
            </a:lvl9pPr>
          </a:lstStyle>
          <a:p>
            <a:pPr lvl="0"/>
            <a:r>
              <a:rPr lang="en-US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942909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15372"/>
            <a:ext cx="8229600" cy="621792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16430"/>
            <a:ext cx="8229600" cy="47897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007FA3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Add edition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029200" y="1600201"/>
            <a:ext cx="3657600" cy="1600199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 baseline="0"/>
            </a:lvl1pPr>
            <a:lvl2pPr marL="0" indent="0">
              <a:spcBef>
                <a:spcPts val="0"/>
              </a:spcBef>
              <a:buNone/>
              <a:defRPr sz="4400"/>
            </a:lvl2pPr>
            <a:lvl3pPr marL="0" indent="0">
              <a:spcBef>
                <a:spcPts val="0"/>
              </a:spcBef>
              <a:buNone/>
              <a:defRPr sz="4400"/>
            </a:lvl3pPr>
            <a:lvl4pPr marL="0" indent="0">
              <a:spcBef>
                <a:spcPts val="0"/>
              </a:spcBef>
              <a:buNone/>
              <a:defRPr sz="4400"/>
            </a:lvl4pPr>
            <a:lvl5pPr marL="0" indent="0">
              <a:spcBef>
                <a:spcPts val="0"/>
              </a:spcBef>
              <a:buNone/>
              <a:defRPr sz="4400"/>
            </a:lvl5pPr>
            <a:lvl6pPr marL="0" indent="0">
              <a:spcBef>
                <a:spcPts val="0"/>
              </a:spcBef>
              <a:buNone/>
              <a:defRPr sz="4400"/>
            </a:lvl6pPr>
            <a:lvl7pPr marL="0" indent="0">
              <a:spcBef>
                <a:spcPts val="0"/>
              </a:spcBef>
              <a:buNone/>
              <a:defRPr sz="4400"/>
            </a:lvl7pPr>
            <a:lvl8pPr marL="0" indent="0">
              <a:spcBef>
                <a:spcPts val="0"/>
              </a:spcBef>
              <a:buNone/>
              <a:defRPr sz="4400"/>
            </a:lvl8pPr>
            <a:lvl9pPr marL="0" indent="0">
              <a:spcBef>
                <a:spcPts val="0"/>
              </a:spcBef>
              <a:buNone/>
              <a:defRPr sz="4400"/>
            </a:lvl9pPr>
          </a:lstStyle>
          <a:p>
            <a:pPr lvl="0"/>
            <a:r>
              <a:rPr lang="en-US" dirty="0"/>
              <a:t>Chapter ##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5029200" y="3200400"/>
            <a:ext cx="3657600" cy="29257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  <a:lvl6pPr marL="0" indent="0">
              <a:spcBef>
                <a:spcPts val="0"/>
              </a:spcBef>
              <a:buNone/>
              <a:defRPr/>
            </a:lvl6pPr>
            <a:lvl7pPr marL="0" indent="0">
              <a:spcBef>
                <a:spcPts val="0"/>
              </a:spcBef>
              <a:buNone/>
              <a:defRPr/>
            </a:lvl7pPr>
            <a:lvl8pPr marL="0" indent="0">
              <a:spcBef>
                <a:spcPts val="0"/>
              </a:spcBef>
              <a:buNone/>
              <a:defRPr/>
            </a:lvl8pPr>
            <a:lvl9pPr marL="0" indent="0">
              <a:spcBef>
                <a:spcPts val="0"/>
              </a:spcBef>
              <a:buNone/>
              <a:defRPr/>
            </a:lvl9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6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/>
              <a:pPr/>
              <a:t>4/24/24</a:t>
            </a:fld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8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9" name="Picture 18" descr="Pearson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376789"/>
            <a:ext cx="918000" cy="279915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1600200" y="6371626"/>
            <a:ext cx="7159752" cy="274320"/>
          </a:xfrm>
        </p:spPr>
        <p:txBody>
          <a:bodyPr lIns="91440" tIns="45720" rIns="91440" bIns="4572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en-US" sz="1200" b="0" kern="12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0" kern="12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Copyright © 2018, 2016, 2014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81062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Learning Objectiv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215372"/>
            <a:ext cx="8229600" cy="622828"/>
          </a:xfrm>
        </p:spPr>
        <p:txBody>
          <a:bodyPr anchor="t"/>
          <a:lstStyle>
            <a:lvl1pPr>
              <a:defRPr sz="32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Learning Objectives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16430"/>
            <a:ext cx="8229600" cy="40277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007FA3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Learning Objective(s)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/>
              <a:pPr/>
              <a:t>4/24/24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46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solidFill>
                  <a:srgbClr val="B5121B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666666"/>
              </a:buClr>
              <a:buSzPct val="100000"/>
              <a:defRPr>
                <a:solidFill>
                  <a:srgbClr val="666666"/>
                </a:solidFill>
              </a:defRPr>
            </a:lvl1pPr>
            <a:lvl2pPr>
              <a:buClr>
                <a:srgbClr val="666666"/>
              </a:buClr>
              <a:defRPr>
                <a:solidFill>
                  <a:srgbClr val="666666"/>
                </a:solidFill>
              </a:defRPr>
            </a:lvl2pPr>
            <a:lvl3pPr>
              <a:buClr>
                <a:srgbClr val="666666"/>
              </a:buClr>
              <a:defRPr>
                <a:solidFill>
                  <a:srgbClr val="666666"/>
                </a:solidFill>
              </a:defRPr>
            </a:lvl3pPr>
            <a:lvl4pPr>
              <a:buClr>
                <a:srgbClr val="666666"/>
              </a:buClr>
              <a:defRPr>
                <a:solidFill>
                  <a:srgbClr val="666666"/>
                </a:solidFill>
              </a:defRPr>
            </a:lvl4pPr>
            <a:lvl5pPr>
              <a:buClr>
                <a:srgbClr val="666666"/>
              </a:buClr>
              <a:defRPr>
                <a:solidFill>
                  <a:srgbClr val="666666"/>
                </a:solidFill>
              </a:defRPr>
            </a:lvl5pPr>
            <a:lvl6pPr>
              <a:buClr>
                <a:srgbClr val="666666"/>
              </a:buClr>
              <a:defRPr>
                <a:solidFill>
                  <a:srgbClr val="666666"/>
                </a:solidFill>
              </a:defRPr>
            </a:lvl6pPr>
            <a:lvl7pPr>
              <a:buClr>
                <a:srgbClr val="666666"/>
              </a:buClr>
              <a:defRPr>
                <a:solidFill>
                  <a:srgbClr val="666666"/>
                </a:solidFill>
              </a:defRPr>
            </a:lvl7pPr>
            <a:lvl8pPr>
              <a:buClr>
                <a:srgbClr val="666666"/>
              </a:buClr>
              <a:defRPr>
                <a:solidFill>
                  <a:srgbClr val="666666"/>
                </a:solidFill>
              </a:defRPr>
            </a:lvl8pPr>
            <a:lvl9pPr>
              <a:buClr>
                <a:srgbClr val="666666"/>
              </a:buClr>
              <a:defRPr>
                <a:solidFill>
                  <a:srgbClr val="666666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/>
              <a:pPr/>
              <a:t>4/24/24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09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+Figures+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7200" y="5410200"/>
            <a:ext cx="8229600" cy="7589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7200" y="4495800"/>
            <a:ext cx="8229600" cy="76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2000"/>
          </a:xfrm>
        </p:spPr>
        <p:txBody>
          <a:bodyPr/>
          <a:lstStyle>
            <a:lvl1pPr marL="0" indent="0">
              <a:buClr>
                <a:srgbClr val="007FA3"/>
              </a:buClr>
              <a:buSzPct val="100000"/>
              <a:buNone/>
              <a:defRPr/>
            </a:lvl1pPr>
            <a:lvl2pPr>
              <a:buClr>
                <a:srgbClr val="007FA3"/>
              </a:buClr>
              <a:defRPr/>
            </a:lvl2pPr>
            <a:lvl3pPr>
              <a:buClr>
                <a:srgbClr val="007FA3"/>
              </a:buClr>
              <a:defRPr/>
            </a:lvl3pPr>
            <a:lvl4pPr>
              <a:buClr>
                <a:srgbClr val="007FA3"/>
              </a:buClr>
              <a:defRPr/>
            </a:lvl4pPr>
            <a:lvl5pPr>
              <a:buClr>
                <a:srgbClr val="007FA3"/>
              </a:buClr>
              <a:defRPr/>
            </a:lvl5pPr>
            <a:lvl6pPr>
              <a:buClr>
                <a:srgbClr val="007FA3"/>
              </a:buClr>
              <a:defRPr/>
            </a:lvl6pPr>
            <a:lvl7pPr>
              <a:buClr>
                <a:srgbClr val="007FA3"/>
              </a:buClr>
              <a:defRPr/>
            </a:lvl7pPr>
            <a:lvl8pPr>
              <a:buClr>
                <a:srgbClr val="007FA3"/>
              </a:buClr>
              <a:defRPr/>
            </a:lvl8pPr>
            <a:lvl9pPr>
              <a:buClr>
                <a:srgbClr val="007FA3"/>
              </a:buClr>
              <a:defRPr/>
            </a:lvl9pPr>
          </a:lstStyle>
          <a:p>
            <a:pPr lvl="0"/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/>
              <a:pPr/>
              <a:t>4/24/24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70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56032" indent="-256032">
              <a:buClr>
                <a:srgbClr val="007FA3"/>
              </a:buClr>
              <a:buSzPct val="100000"/>
              <a:defRPr sz="2800"/>
            </a:lvl1pPr>
            <a:lvl2pPr marL="740664" indent="-285750">
              <a:buClr>
                <a:srgbClr val="007FA3"/>
              </a:buClr>
              <a:defRPr sz="2400"/>
            </a:lvl2pPr>
            <a:lvl3pPr>
              <a:buClr>
                <a:srgbClr val="007FA3"/>
              </a:buClr>
              <a:defRPr sz="2000"/>
            </a:lvl3pPr>
            <a:lvl4pPr>
              <a:buClr>
                <a:srgbClr val="007FA3"/>
              </a:buClr>
              <a:defRPr sz="1800"/>
            </a:lvl4pPr>
            <a:lvl5pPr>
              <a:buClr>
                <a:srgbClr val="007FA3"/>
              </a:buClr>
              <a:defRPr sz="1800"/>
            </a:lvl5pPr>
            <a:lvl6pPr>
              <a:buClr>
                <a:srgbClr val="007FA3"/>
              </a:buClr>
              <a:defRPr sz="1800"/>
            </a:lvl6pPr>
            <a:lvl7pPr>
              <a:buClr>
                <a:srgbClr val="007FA3"/>
              </a:buClr>
              <a:defRPr sz="1800"/>
            </a:lvl7pPr>
            <a:lvl8pPr>
              <a:buClr>
                <a:srgbClr val="007FA3"/>
              </a:buClr>
              <a:defRPr sz="1800"/>
            </a:lvl8pPr>
            <a:lvl9pPr>
              <a:buClr>
                <a:srgbClr val="007FA3"/>
              </a:buCl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/>
              <a:pPr/>
              <a:t>4/24/24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0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gur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066800"/>
          </a:xfrm>
        </p:spPr>
        <p:txBody>
          <a:bodyPr anchor="t"/>
          <a:lstStyle>
            <a:lvl1pPr>
              <a:defRPr sz="3200">
                <a:solidFill>
                  <a:srgbClr val="007FA3"/>
                </a:solidFill>
                <a:latin typeface="+mj-lt"/>
              </a:defRPr>
            </a:lvl1pPr>
          </a:lstStyle>
          <a:p>
            <a:r>
              <a:rPr lang="en-US" dirty="0"/>
              <a:t>Click to add figure number and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368160"/>
            <a:ext cx="8229600" cy="91685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800"/>
            </a:lvl1pPr>
            <a:lvl2pPr marL="0" indent="0">
              <a:spcBef>
                <a:spcPts val="0"/>
              </a:spcBef>
              <a:buNone/>
              <a:defRPr sz="1600"/>
            </a:lvl2pPr>
            <a:lvl3pPr marL="0" indent="0">
              <a:spcBef>
                <a:spcPts val="0"/>
              </a:spcBef>
              <a:buNone/>
              <a:defRPr sz="1600"/>
            </a:lvl3pPr>
            <a:lvl4pPr marL="0" indent="0">
              <a:spcBef>
                <a:spcPts val="0"/>
              </a:spcBef>
              <a:buNone/>
              <a:defRPr sz="1600"/>
            </a:lvl4pPr>
            <a:lvl5pPr marL="0" indent="0">
              <a:spcBef>
                <a:spcPts val="0"/>
              </a:spcBef>
              <a:buNone/>
              <a:defRPr sz="1600"/>
            </a:lvl5pPr>
            <a:lvl6pPr marL="0" indent="0">
              <a:spcBef>
                <a:spcPts val="0"/>
              </a:spcBef>
              <a:buNone/>
              <a:defRPr sz="1600"/>
            </a:lvl6pPr>
            <a:lvl7pPr marL="0" indent="0">
              <a:spcBef>
                <a:spcPts val="0"/>
              </a:spcBef>
              <a:buNone/>
              <a:defRPr sz="1600"/>
            </a:lvl7pPr>
            <a:lvl8pPr marL="0" indent="0">
              <a:spcBef>
                <a:spcPts val="0"/>
              </a:spcBef>
              <a:buNone/>
              <a:defRPr sz="1600"/>
            </a:lvl8pPr>
            <a:lvl9pPr marL="0" indent="0">
              <a:spcBef>
                <a:spcPts val="0"/>
              </a:spcBef>
              <a:buNone/>
              <a:defRPr sz="1600"/>
            </a:lvl9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Pearson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376789"/>
            <a:ext cx="918000" cy="27991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1600200" y="6385803"/>
            <a:ext cx="716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0" kern="12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Copyright © 2018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03796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7200" y="3962400"/>
            <a:ext cx="82296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/>
              <a:pPr/>
              <a:t>4/24/24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799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2152651"/>
          </a:xfrm>
        </p:spPr>
        <p:txBody>
          <a:bodyPr anchor="b">
            <a:noAutofit/>
          </a:bodyPr>
          <a:lstStyle>
            <a:lvl1pPr algn="l">
              <a:defRPr sz="3200" b="1" cap="none" baseline="0">
                <a:solidFill>
                  <a:srgbClr val="007FA3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4687" y="3962400"/>
            <a:ext cx="7794627" cy="17526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007FA3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/>
          <a:lstStyle/>
          <a:p>
            <a:fld id="{A9DF6EFB-3F44-496C-A842-1E0B3D3B975A}" type="datetimeFigureOut">
              <a:rPr lang="en-US" smtClean="0"/>
              <a:pPr/>
              <a:t>4/24/24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04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novo\Desktop\Lancaster Background.jpg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" y="283"/>
            <a:ext cx="9143245" cy="685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15372"/>
            <a:ext cx="8229600" cy="109728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pic>
        <p:nvPicPr>
          <p:cNvPr id="7" name="Picture 6" descr="3642-LUni-QuadrupleAccredited-Lockup2017.jp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24" y="5949280"/>
            <a:ext cx="2768476" cy="51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70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6" r:id="rId3"/>
    <p:sldLayoutId id="2147483650" r:id="rId4"/>
    <p:sldLayoutId id="2147483661" r:id="rId5"/>
    <p:sldLayoutId id="2147483659" r:id="rId6"/>
    <p:sldLayoutId id="2147483658" r:id="rId7"/>
    <p:sldLayoutId id="2147483660" r:id="rId8"/>
    <p:sldLayoutId id="2147483651" r:id="rId9"/>
    <p:sldLayoutId id="2147483654" r:id="rId10"/>
    <p:sldLayoutId id="2147483655" r:id="rId11"/>
    <p:sldLayoutId id="2147483664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rgbClr val="B5121B"/>
          </a:solidFill>
          <a:latin typeface="+mj-lt"/>
          <a:ea typeface="+mj-ea"/>
          <a:cs typeface="Times New Roman" panose="02020603050405020304" pitchFamily="18" charset="0"/>
        </a:defRPr>
      </a:lvl1pPr>
    </p:titleStyle>
    <p:bodyStyle>
      <a:lvl1pPr marL="256032" indent="-256032" algn="l" defTabSz="914400" rtl="0" eaLnBrk="1" latinLnBrk="0" hangingPunct="1">
        <a:spcBef>
          <a:spcPts val="900"/>
        </a:spcBef>
        <a:buClr>
          <a:srgbClr val="666666"/>
        </a:buClr>
        <a:buFont typeface="Arial" pitchFamily="34" charset="0"/>
        <a:buChar char="•"/>
        <a:defRPr sz="2800" kern="1200">
          <a:solidFill>
            <a:srgbClr val="666666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Clr>
          <a:srgbClr val="666666"/>
        </a:buClr>
        <a:buFont typeface="Arial" pitchFamily="34" charset="0"/>
        <a:buChar char="•"/>
        <a:defRPr sz="2400" kern="1200">
          <a:solidFill>
            <a:srgbClr val="66666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Clr>
          <a:srgbClr val="666666"/>
        </a:buClr>
        <a:buFont typeface="Arial" pitchFamily="34" charset="0"/>
        <a:buChar char="•"/>
        <a:defRPr sz="2000" kern="1200">
          <a:solidFill>
            <a:srgbClr val="66666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Clr>
          <a:srgbClr val="666666"/>
        </a:buClr>
        <a:buFont typeface="Arial" pitchFamily="34" charset="0"/>
        <a:buChar char="•"/>
        <a:defRPr sz="1800" kern="1200">
          <a:solidFill>
            <a:srgbClr val="66666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Clr>
          <a:srgbClr val="666666"/>
        </a:buClr>
        <a:buFont typeface="Arial" pitchFamily="34" charset="0"/>
        <a:buChar char="•"/>
        <a:defRPr sz="18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ts val="600"/>
        </a:spcBef>
        <a:buClr>
          <a:srgbClr val="666666"/>
        </a:buClr>
        <a:buFont typeface="Arial" pitchFamily="34" charset="0"/>
        <a:buChar char="•"/>
        <a:defRPr sz="1800" kern="1200">
          <a:solidFill>
            <a:srgbClr val="666666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ts val="600"/>
        </a:spcBef>
        <a:buClr>
          <a:srgbClr val="666666"/>
        </a:buClr>
        <a:buFont typeface="Arial" pitchFamily="34" charset="0"/>
        <a:buChar char="•"/>
        <a:defRPr sz="1800" kern="1200">
          <a:solidFill>
            <a:srgbClr val="666666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ts val="600"/>
        </a:spcBef>
        <a:buClr>
          <a:srgbClr val="666666"/>
        </a:buClr>
        <a:buFont typeface="Arial" pitchFamily="34" charset="0"/>
        <a:buChar char="•"/>
        <a:defRPr sz="1800" kern="1200">
          <a:solidFill>
            <a:srgbClr val="666666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ts val="600"/>
        </a:spcBef>
        <a:buClr>
          <a:srgbClr val="666666"/>
        </a:buClr>
        <a:buFont typeface="Arial" pitchFamily="34" charset="0"/>
        <a:buChar char="•"/>
        <a:defRPr sz="1800" kern="1200">
          <a:solidFill>
            <a:srgbClr val="666666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ederalreserve.gov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Lenovo\Desktop\OCD2017_M\MISC3\Paul\LUMS\Teaching 2019\Misc\Lancaster Background.jp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" y="0"/>
            <a:ext cx="9143245" cy="685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AcF</a:t>
            </a:r>
            <a:r>
              <a:rPr lang="en-US" dirty="0"/>
              <a:t> 304 Financial Markets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Commercial Awareness Session  </a:t>
            </a:r>
            <a:endParaRPr lang="en-US" sz="2400" b="0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6250" y="4800600"/>
            <a:ext cx="7696200" cy="2286000"/>
          </a:xfrm>
        </p:spPr>
        <p:txBody>
          <a:bodyPr/>
          <a:lstStyle/>
          <a:p>
            <a:r>
              <a:rPr lang="en-US"/>
              <a:t> 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1026" name="Picture 2" descr="C:\Users\Lenovo\Desktop\OCD2017_M\MISC3\Paul\Images\Financial Times + cal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4028910" cy="26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3642-LUni-QuadrupleAccredited-Lockup2017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24" y="5949280"/>
            <a:ext cx="2768476" cy="5105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F37512-3396-4E3C-8826-623C5AD3EAD8}"/>
              </a:ext>
            </a:extLst>
          </p:cNvPr>
          <p:cNvSpPr txBox="1"/>
          <p:nvPr/>
        </p:nvSpPr>
        <p:spPr>
          <a:xfrm>
            <a:off x="5181600" y="2895600"/>
            <a:ext cx="2990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Session Code</a:t>
            </a:r>
          </a:p>
          <a:p>
            <a:r>
              <a:rPr lang="en-GB" sz="2000" dirty="0"/>
              <a:t>240887</a:t>
            </a:r>
          </a:p>
        </p:txBody>
      </p:sp>
    </p:spTree>
    <p:extLst>
      <p:ext uri="{BB962C8B-B14F-4D97-AF65-F5344CB8AC3E}">
        <p14:creationId xmlns:p14="http://schemas.microsoft.com/office/powerpoint/2010/main" val="2358870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213360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We’ll talk a lot about Interest Rates</a:t>
            </a:r>
          </a:p>
          <a:p>
            <a:pPr marL="0" indent="0">
              <a:buNone/>
            </a:pPr>
            <a:r>
              <a:rPr lang="en-US" sz="2400" b="1" dirty="0"/>
              <a:t>  </a:t>
            </a:r>
          </a:p>
          <a:p>
            <a:pPr marL="0" indent="0">
              <a:buNone/>
            </a:pPr>
            <a:r>
              <a:rPr lang="en-US" sz="2400" b="1" dirty="0"/>
              <a:t>Bond yields </a:t>
            </a:r>
            <a:r>
              <a:rPr lang="en-US" sz="2400" b="1" u="sng" dirty="0"/>
              <a:t>are</a:t>
            </a:r>
            <a:r>
              <a:rPr lang="en-US" sz="2400" b="1" dirty="0"/>
              <a:t> Interest Rates 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E5844-9B85-B1EC-868B-C88A882EB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94388"/>
            <a:ext cx="5610225" cy="742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D33C86-D997-D783-FF90-79C384CD4E3B}"/>
              </a:ext>
            </a:extLst>
          </p:cNvPr>
          <p:cNvSpPr txBox="1"/>
          <p:nvPr/>
        </p:nvSpPr>
        <p:spPr>
          <a:xfrm>
            <a:off x="990600" y="3237338"/>
            <a:ext cx="6324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3.94 % = annual rate of return /Yield-to-Maturity / interest rate that an investor will receive by buying 10-year US Treasury Bond  </a:t>
            </a:r>
          </a:p>
          <a:p>
            <a:endParaRPr lang="en-GB" sz="2000" dirty="0"/>
          </a:p>
          <a:p>
            <a:r>
              <a:rPr lang="en-GB" sz="2000" dirty="0"/>
              <a:t>3.94% = the amount of annual interest the US Government will have to pay you to borrow your money i.e. US Governments ‘cost of capital’  </a:t>
            </a:r>
          </a:p>
        </p:txBody>
      </p:sp>
    </p:spTree>
    <p:extLst>
      <p:ext uri="{BB962C8B-B14F-4D97-AF65-F5344CB8AC3E}">
        <p14:creationId xmlns:p14="http://schemas.microsoft.com/office/powerpoint/2010/main" val="415754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Observations…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Markets &gt;Market Data? </a:t>
            </a:r>
            <a:r>
              <a:rPr lang="en-US" sz="2400" b="1" dirty="0">
                <a:solidFill>
                  <a:srgbClr val="C00000"/>
                </a:solidFill>
              </a:rPr>
              <a:t>Jan 2024 !!! </a:t>
            </a:r>
          </a:p>
          <a:p>
            <a:pPr marL="0" indent="0">
              <a:buNone/>
            </a:pPr>
            <a:r>
              <a:rPr lang="en-US" sz="2400" b="1" dirty="0"/>
              <a:t> 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26AC-E865-7E13-C0DA-BFE50777A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98080"/>
            <a:ext cx="5600700" cy="291465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0A09451-40B3-284F-601D-FE487321498F}"/>
              </a:ext>
            </a:extLst>
          </p:cNvPr>
          <p:cNvSpPr/>
          <p:nvPr/>
        </p:nvSpPr>
        <p:spPr>
          <a:xfrm>
            <a:off x="5846491" y="4640765"/>
            <a:ext cx="1295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 err="1"/>
          </a:p>
        </p:txBody>
      </p:sp>
    </p:spTree>
    <p:extLst>
      <p:ext uri="{BB962C8B-B14F-4D97-AF65-F5344CB8AC3E}">
        <p14:creationId xmlns:p14="http://schemas.microsoft.com/office/powerpoint/2010/main" val="860594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6B7B915-32B2-4AED-AD68-DD8490DAD256}"/>
              </a:ext>
            </a:extLst>
          </p:cNvPr>
          <p:cNvSpPr txBox="1"/>
          <p:nvPr/>
        </p:nvSpPr>
        <p:spPr>
          <a:xfrm>
            <a:off x="231912" y="381000"/>
            <a:ext cx="6473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US 10-year bond yield / interest rates – Last 3 years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C6340-64C3-EE72-DC1A-0B0BF8FDC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37" y="758483"/>
            <a:ext cx="8689063" cy="57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90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213360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Let’s remember a key bond concept..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Bond yields and prices have an inverse relationship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E5844-9B85-B1EC-868B-C88A882EB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94388"/>
            <a:ext cx="5610225" cy="742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D33C86-D997-D783-FF90-79C384CD4E3B}"/>
              </a:ext>
            </a:extLst>
          </p:cNvPr>
          <p:cNvSpPr txBox="1"/>
          <p:nvPr/>
        </p:nvSpPr>
        <p:spPr>
          <a:xfrm>
            <a:off x="990600" y="3237338"/>
            <a:ext cx="632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Yields up = Prices Down…losses for bondholders</a:t>
            </a:r>
          </a:p>
          <a:p>
            <a:endParaRPr lang="en-GB" sz="2000" dirty="0"/>
          </a:p>
          <a:p>
            <a:r>
              <a:rPr lang="en-GB" sz="2000" dirty="0"/>
              <a:t>Yields down = Prices Up…profits for bondholders </a:t>
            </a:r>
          </a:p>
        </p:txBody>
      </p:sp>
    </p:spTree>
    <p:extLst>
      <p:ext uri="{BB962C8B-B14F-4D97-AF65-F5344CB8AC3E}">
        <p14:creationId xmlns:p14="http://schemas.microsoft.com/office/powerpoint/2010/main" val="383372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6B7B915-32B2-4AED-AD68-DD8490DAD256}"/>
              </a:ext>
            </a:extLst>
          </p:cNvPr>
          <p:cNvSpPr txBox="1"/>
          <p:nvPr/>
        </p:nvSpPr>
        <p:spPr>
          <a:xfrm>
            <a:off x="226337" y="354980"/>
            <a:ext cx="6473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All US / Global Interest Rates are very sharply UP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C6340-64C3-EE72-DC1A-0B0BF8FDC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37" y="758483"/>
            <a:ext cx="8689063" cy="57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49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6B7B915-32B2-4AED-AD68-DD8490DAD256}"/>
              </a:ext>
            </a:extLst>
          </p:cNvPr>
          <p:cNvSpPr txBox="1"/>
          <p:nvPr/>
        </p:nvSpPr>
        <p:spPr>
          <a:xfrm>
            <a:off x="457200" y="215372"/>
            <a:ext cx="8229600" cy="109728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B5121B"/>
                </a:solidFill>
                <a:latin typeface="+mj-lt"/>
                <a:ea typeface="+mj-ea"/>
                <a:cs typeface="Times New Roman" panose="02020603050405020304" pitchFamily="18" charset="0"/>
              </a:rPr>
              <a:t>All US / Global Interest Rates are very sharply UP – US ‘Fed Funds Rate’      </a:t>
            </a:r>
          </a:p>
        </p:txBody>
      </p:sp>
      <p:pic>
        <p:nvPicPr>
          <p:cNvPr id="2" name="Picture 1" descr="A graph showing a growing graph">
            <a:extLst>
              <a:ext uri="{FF2B5EF4-FFF2-40B4-BE49-F238E27FC236}">
                <a16:creationId xmlns:a16="http://schemas.microsoft.com/office/drawing/2014/main" id="{8DD16D91-3F55-41E5-74F8-7B101709E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29226"/>
            <a:ext cx="8229600" cy="38679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9190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12652"/>
          </a:xfrm>
        </p:spPr>
        <p:txBody>
          <a:bodyPr/>
          <a:lstStyle/>
          <a:p>
            <a:r>
              <a:rPr lang="en-US" altLang="en-US" dirty="0">
                <a:ea typeface="ヒラギノ角ゴ Pro W3" pitchFamily="-84" charset="-128"/>
              </a:rPr>
              <a:t>Why has the US 10-year yield risen in last 24 months?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3600" b="1" dirty="0"/>
              <a:t>Inflation </a:t>
            </a:r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F93DA0-F923-4A64-9A88-17154EF41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863181"/>
            <a:ext cx="8229600" cy="54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5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1DE8-2D5C-1712-6003-05ECB78FA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1" y="2285063"/>
            <a:ext cx="2880758" cy="1632273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Inflation in the US and UK</a:t>
            </a:r>
          </a:p>
        </p:txBody>
      </p:sp>
      <p:pic>
        <p:nvPicPr>
          <p:cNvPr id="10" name="Picture 9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46EFDE27-62A7-54D5-6C48-D6AB70C7A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17874"/>
            <a:ext cx="7391400" cy="48209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A73201-109A-8E30-003D-367392A5D9CD}"/>
              </a:ext>
            </a:extLst>
          </p:cNvPr>
          <p:cNvSpPr txBox="1"/>
          <p:nvPr/>
        </p:nvSpPr>
        <p:spPr>
          <a:xfrm>
            <a:off x="1295400" y="3810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Inflation US versus 2% target  </a:t>
            </a:r>
          </a:p>
        </p:txBody>
      </p:sp>
    </p:spTree>
    <p:extLst>
      <p:ext uri="{BB962C8B-B14F-4D97-AF65-F5344CB8AC3E}">
        <p14:creationId xmlns:p14="http://schemas.microsoft.com/office/powerpoint/2010/main" val="517199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1DE8-2D5C-1712-6003-05ECB78FA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1" y="2285063"/>
            <a:ext cx="2880758" cy="1632273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Inflation in the US and UK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A73201-109A-8E30-003D-367392A5D9CD}"/>
              </a:ext>
            </a:extLst>
          </p:cNvPr>
          <p:cNvSpPr txBox="1"/>
          <p:nvPr/>
        </p:nvSpPr>
        <p:spPr>
          <a:xfrm>
            <a:off x="535907" y="464278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Inflation US versus 2% target  </a:t>
            </a:r>
          </a:p>
        </p:txBody>
      </p:sp>
      <p:pic>
        <p:nvPicPr>
          <p:cNvPr id="1026" name="Picture 2" descr="United States Inflation Rate">
            <a:extLst>
              <a:ext uri="{FF2B5EF4-FFF2-40B4-BE49-F238E27FC236}">
                <a16:creationId xmlns:a16="http://schemas.microsoft.com/office/drawing/2014/main" id="{DE880673-F446-8263-E881-1B1ED996A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524000"/>
            <a:ext cx="8096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64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6B7B915-32B2-4AED-AD68-DD8490DAD256}"/>
              </a:ext>
            </a:extLst>
          </p:cNvPr>
          <p:cNvSpPr txBox="1"/>
          <p:nvPr/>
        </p:nvSpPr>
        <p:spPr>
          <a:xfrm>
            <a:off x="457200" y="215372"/>
            <a:ext cx="8229600" cy="109728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B5121B"/>
                </a:solidFill>
                <a:latin typeface="+mj-lt"/>
                <a:ea typeface="+mj-ea"/>
                <a:cs typeface="Times New Roman" panose="02020603050405020304" pitchFamily="18" charset="0"/>
              </a:rPr>
              <a:t>US ‘Fed Funds Rate’      </a:t>
            </a:r>
          </a:p>
        </p:txBody>
      </p:sp>
      <p:pic>
        <p:nvPicPr>
          <p:cNvPr id="2" name="Picture 1" descr="A graph showing a growing graph">
            <a:extLst>
              <a:ext uri="{FF2B5EF4-FFF2-40B4-BE49-F238E27FC236}">
                <a16:creationId xmlns:a16="http://schemas.microsoft.com/office/drawing/2014/main" id="{8DD16D91-3F55-41E5-74F8-7B101709E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8229600" cy="38679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2915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46760"/>
            <a:ext cx="8229600" cy="1097280"/>
          </a:xfrm>
        </p:spPr>
        <p:txBody>
          <a:bodyPr/>
          <a:lstStyle/>
          <a:p>
            <a:r>
              <a:rPr lang="en-US" dirty="0"/>
              <a:t>Fortnightly Lecture - Friday 11 AM</a:t>
            </a:r>
            <a:br>
              <a:rPr lang="en-US" dirty="0"/>
            </a:br>
            <a:r>
              <a:rPr lang="en-US" altLang="en-US" i="1" dirty="0">
                <a:solidFill>
                  <a:srgbClr val="666666"/>
                </a:solidFill>
                <a:ea typeface="ヒラギノ角ゴ Pro W3" pitchFamily="-84" charset="-128"/>
              </a:rPr>
              <a:t>What is this session? </a:t>
            </a:r>
            <a:br>
              <a:rPr lang="en-US" altLang="en-US" i="1" dirty="0">
                <a:ea typeface="ヒラギノ角ゴ Pro W3" pitchFamily="-84" charset="-128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312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3200" b="1" i="1" dirty="0">
                <a:latin typeface="+mj-lt"/>
                <a:ea typeface="ヒラギノ角ゴ Pro W3" pitchFamily="-84" charset="-128"/>
                <a:cs typeface="Times New Roman" panose="02020603050405020304" pitchFamily="18" charset="0"/>
              </a:rPr>
              <a:t>Commercial Awareness</a:t>
            </a:r>
          </a:p>
          <a:p>
            <a:pPr marL="0" indent="0">
              <a:buNone/>
            </a:pPr>
            <a:endParaRPr lang="en-US" sz="3200" b="1" i="1" dirty="0">
              <a:latin typeface="+mj-lt"/>
              <a:ea typeface="ヒラギノ角ゴ Pro W3" pitchFamily="-84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ea typeface="ヒラギノ角ゴ Pro W3" pitchFamily="-84" charset="-128"/>
              </a:rPr>
              <a:t> = What is going on in Financial Markets today?</a:t>
            </a:r>
          </a:p>
          <a:p>
            <a:pPr marL="0" indent="0">
              <a:buNone/>
            </a:pPr>
            <a:endParaRPr lang="en-US" sz="2400" dirty="0">
              <a:ea typeface="ヒラギノ角ゴ Pro W3" pitchFamily="-84" charset="-128"/>
            </a:endParaRPr>
          </a:p>
          <a:p>
            <a:pPr marL="0" indent="0">
              <a:buNone/>
            </a:pPr>
            <a:r>
              <a:rPr lang="en-US" sz="2400" i="1" dirty="0">
                <a:ea typeface="ヒラギノ角ゴ Pro W3" pitchFamily="-84" charset="-128"/>
              </a:rPr>
              <a:t> Session about 40 - 50 mins</a:t>
            </a:r>
          </a:p>
          <a:p>
            <a:pPr marL="0" indent="0">
              <a:buNone/>
            </a:pPr>
            <a:endParaRPr lang="en-US" sz="2400" i="1" dirty="0">
              <a:ea typeface="ヒラギノ角ゴ Pro W3" pitchFamily="-84" charset="-128"/>
            </a:endParaRPr>
          </a:p>
          <a:p>
            <a:pPr marL="0" indent="0">
              <a:buNone/>
            </a:pPr>
            <a:r>
              <a:rPr lang="en-US" sz="2400" i="1" dirty="0">
                <a:ea typeface="ヒラギノ角ゴ Pro W3" pitchFamily="-84" charset="-128"/>
              </a:rPr>
              <a:t>Weeks 12,14,16,18   </a:t>
            </a:r>
          </a:p>
          <a:p>
            <a:endParaRPr lang="en-US" sz="2400" dirty="0">
              <a:ea typeface="ヒラギノ角ゴ Pro W3" pitchFamily="-84" charset="-128"/>
              <a:cs typeface="Verdana" panose="020B0604030504040204" pitchFamily="34" charset="0"/>
            </a:endParaRPr>
          </a:p>
          <a:p>
            <a:endParaRPr lang="en-US" sz="2400" dirty="0">
              <a:ea typeface="ヒラギノ角ゴ Pro W3" pitchFamily="-84" charset="-128"/>
              <a:cs typeface="Verdana" panose="020B0604030504040204" pitchFamily="34" charset="0"/>
            </a:endParaRPr>
          </a:p>
          <a:p>
            <a:endParaRPr lang="en-US" sz="2400" dirty="0">
              <a:ea typeface="ヒラギノ角ゴ Pro W3" pitchFamily="-84" charset="-128"/>
              <a:cs typeface="Verdana" panose="020B0604030504040204" pitchFamily="34" charset="0"/>
            </a:endParaRPr>
          </a:p>
          <a:p>
            <a:endParaRPr lang="en-US" sz="2400" dirty="0">
              <a:ea typeface="ヒラギノ角ゴ Pro W3" pitchFamily="-84" charset="-128"/>
              <a:cs typeface="Verdana" panose="020B0604030504040204" pitchFamily="34" charset="0"/>
            </a:endParaRPr>
          </a:p>
          <a:p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13B26E-79A2-350A-A75C-47E0B9908BB2}"/>
              </a:ext>
            </a:extLst>
          </p:cNvPr>
          <p:cNvSpPr txBox="1"/>
          <p:nvPr/>
        </p:nvSpPr>
        <p:spPr>
          <a:xfrm>
            <a:off x="7315200" y="1295400"/>
            <a:ext cx="2990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Session Code</a:t>
            </a:r>
          </a:p>
          <a:p>
            <a:r>
              <a:rPr lang="en-GB" sz="2000" dirty="0"/>
              <a:t>240887</a:t>
            </a:r>
          </a:p>
        </p:txBody>
      </p:sp>
    </p:spTree>
    <p:extLst>
      <p:ext uri="{BB962C8B-B14F-4D97-AF65-F5344CB8AC3E}">
        <p14:creationId xmlns:p14="http://schemas.microsoft.com/office/powerpoint/2010/main" val="423203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213360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Higher Interest Rates are bad for bond prices / bondholders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E5844-9B85-B1EC-868B-C88A882EB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94388"/>
            <a:ext cx="5610225" cy="742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D33C86-D997-D783-FF90-79C384CD4E3B}"/>
              </a:ext>
            </a:extLst>
          </p:cNvPr>
          <p:cNvSpPr txBox="1"/>
          <p:nvPr/>
        </p:nvSpPr>
        <p:spPr>
          <a:xfrm>
            <a:off x="990600" y="3237338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Yields up = Prices Down…losses for bondholders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06184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30AAD35-6936-481B-B2C4-69A82641B4FC}"/>
              </a:ext>
            </a:extLst>
          </p:cNvPr>
          <p:cNvSpPr txBox="1"/>
          <p:nvPr/>
        </p:nvSpPr>
        <p:spPr>
          <a:xfrm>
            <a:off x="533400" y="381000"/>
            <a:ext cx="8763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>
                <a:solidFill>
                  <a:srgbClr val="C00000"/>
                </a:solidFill>
              </a:rPr>
              <a:t>Higher interest rates are bad for stocks since…</a:t>
            </a:r>
          </a:p>
          <a:p>
            <a:endParaRPr lang="en-GB" sz="2800" b="1">
              <a:solidFill>
                <a:srgbClr val="C0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DEA52A-AE30-4642-93AD-95E1F1827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Higher interest rates make investing in bonds relatively more attractive versus stocks</a:t>
            </a:r>
          </a:p>
          <a:p>
            <a:endParaRPr lang="en-GB" dirty="0"/>
          </a:p>
          <a:p>
            <a:r>
              <a:rPr lang="en-GB" dirty="0"/>
              <a:t>Interest Rates are 0.5% = I’ll put money in stock market</a:t>
            </a:r>
          </a:p>
          <a:p>
            <a:endParaRPr lang="en-GB" dirty="0"/>
          </a:p>
          <a:p>
            <a:r>
              <a:rPr lang="en-GB" dirty="0"/>
              <a:t>Interest Rates are 6.0% = I’ll put money in bonds</a:t>
            </a:r>
          </a:p>
          <a:p>
            <a:pPr marL="0" indent="0">
              <a:buNone/>
            </a:pPr>
            <a:endParaRPr lang="en-US" altLang="en-US" sz="2400" b="1" dirty="0">
              <a:ea typeface="ヒラギノ角ゴ Pro W3" pitchFamily="-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115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30AAD35-6936-481B-B2C4-69A82641B4FC}"/>
              </a:ext>
            </a:extLst>
          </p:cNvPr>
          <p:cNvSpPr txBox="1"/>
          <p:nvPr/>
        </p:nvSpPr>
        <p:spPr>
          <a:xfrm>
            <a:off x="533400" y="381000"/>
            <a:ext cx="8763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>
                <a:solidFill>
                  <a:srgbClr val="C00000"/>
                </a:solidFill>
              </a:rPr>
              <a:t>Higher interest rates are bad for stocks since…</a:t>
            </a:r>
          </a:p>
          <a:p>
            <a:endParaRPr lang="en-GB" sz="2800" b="1">
              <a:solidFill>
                <a:srgbClr val="C0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DEA52A-AE30-4642-93AD-95E1F1827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Higher interest rates/bond yields raise the cost of corporate borrowing</a:t>
            </a:r>
          </a:p>
          <a:p>
            <a:endParaRPr lang="en-GB" dirty="0"/>
          </a:p>
          <a:p>
            <a:r>
              <a:rPr lang="en-GB" dirty="0"/>
              <a:t> e.g. If Coca Cola has to issue a 10-year bond at 5% not 2% that directly increases their borrowing costs/decreases profitability = company is less valuable = stock price will fall </a:t>
            </a:r>
          </a:p>
          <a:p>
            <a:pPr marL="0" indent="0">
              <a:buNone/>
            </a:pPr>
            <a:endParaRPr lang="en-US" altLang="en-US" sz="2400" b="1" dirty="0">
              <a:ea typeface="ヒラギノ角ゴ Pro W3" pitchFamily="-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403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30AAD35-6936-481B-B2C4-69A82641B4FC}"/>
              </a:ext>
            </a:extLst>
          </p:cNvPr>
          <p:cNvSpPr txBox="1"/>
          <p:nvPr/>
        </p:nvSpPr>
        <p:spPr>
          <a:xfrm>
            <a:off x="533400" y="381000"/>
            <a:ext cx="8763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>
                <a:solidFill>
                  <a:srgbClr val="C00000"/>
                </a:solidFill>
              </a:rPr>
              <a:t>Higher interest rates are bad for stocks since…</a:t>
            </a:r>
          </a:p>
          <a:p>
            <a:endParaRPr lang="en-GB" sz="2800" b="1">
              <a:solidFill>
                <a:srgbClr val="C0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DEA52A-AE30-4642-93AD-95E1F1827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Higher interest slow the economy down so reducing corporate profitability </a:t>
            </a:r>
          </a:p>
          <a:p>
            <a:r>
              <a:rPr lang="en-GB" dirty="0">
                <a:highlight>
                  <a:srgbClr val="FFFF00"/>
                </a:highlight>
              </a:rPr>
              <a:t>Making companies less valuable = stock price falls</a:t>
            </a:r>
          </a:p>
          <a:p>
            <a:pPr marL="0" indent="0">
              <a:buNone/>
            </a:pPr>
            <a:endParaRPr lang="en-US" altLang="en-US" sz="2400" b="1" dirty="0">
              <a:ea typeface="ヒラギノ角ゴ Pro W3" pitchFamily="-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63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30AAD35-6936-481B-B2C4-69A82641B4FC}"/>
              </a:ext>
            </a:extLst>
          </p:cNvPr>
          <p:cNvSpPr txBox="1"/>
          <p:nvPr/>
        </p:nvSpPr>
        <p:spPr>
          <a:xfrm>
            <a:off x="533400" y="381000"/>
            <a:ext cx="8763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>
                <a:solidFill>
                  <a:srgbClr val="C00000"/>
                </a:solidFill>
              </a:rPr>
              <a:t>Higher interest rates are bad for stocks since…</a:t>
            </a:r>
          </a:p>
          <a:p>
            <a:endParaRPr lang="en-GB" sz="2800" b="1">
              <a:solidFill>
                <a:srgbClr val="C0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DEA52A-AE30-4642-93AD-95E1F1827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841120"/>
            <a:ext cx="8610600" cy="4525963"/>
          </a:xfrm>
        </p:spPr>
        <p:txBody>
          <a:bodyPr/>
          <a:lstStyle/>
          <a:p>
            <a:r>
              <a:rPr lang="en-GB" dirty="0"/>
              <a:t>Higher interest rates result in lower present day stock valuations as analysts discount future earnings using higher interest / discount rates </a:t>
            </a:r>
          </a:p>
          <a:p>
            <a:endParaRPr lang="en-GB" dirty="0"/>
          </a:p>
          <a:p>
            <a:r>
              <a:rPr lang="en-GB" dirty="0"/>
              <a:t>e.g. $1 MM earnings in 5 years is worth $1MM today if interest rates /inflation are zero for next 5 years </a:t>
            </a:r>
          </a:p>
          <a:p>
            <a:r>
              <a:rPr lang="en-GB" dirty="0"/>
              <a:t>e.g. $1 MM earnings in 5 years is worth a lot less if interest rates/inflation are 6% for next 5 years (think real values)  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US" altLang="en-US" sz="2400" b="1" dirty="0">
              <a:ea typeface="ヒラギノ角ゴ Pro W3" pitchFamily="-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991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30AAD35-6936-481B-B2C4-69A82641B4FC}"/>
              </a:ext>
            </a:extLst>
          </p:cNvPr>
          <p:cNvSpPr txBox="1"/>
          <p:nvPr/>
        </p:nvSpPr>
        <p:spPr>
          <a:xfrm>
            <a:off x="231913" y="381000"/>
            <a:ext cx="4581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US 10-year bond yield – Last 30 years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AF74C6-164D-432C-B13F-1E68C5389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16" y="1198055"/>
            <a:ext cx="7747462" cy="446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87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D1E1EF-6EAC-FC4E-4B08-8882068AB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0513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B7B915-32B2-4AED-AD68-DD8490DAD256}"/>
              </a:ext>
            </a:extLst>
          </p:cNvPr>
          <p:cNvSpPr txBox="1"/>
          <p:nvPr/>
        </p:nvSpPr>
        <p:spPr>
          <a:xfrm>
            <a:off x="4876800" y="6246"/>
            <a:ext cx="4581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2022 US Stock Market – S&amp;P 500    </a:t>
            </a:r>
          </a:p>
        </p:txBody>
      </p:sp>
    </p:spTree>
    <p:extLst>
      <p:ext uri="{BB962C8B-B14F-4D97-AF65-F5344CB8AC3E}">
        <p14:creationId xmlns:p14="http://schemas.microsoft.com/office/powerpoint/2010/main" val="493587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11BF90-0F7C-4DDC-99E7-62B168D1DC0D}"/>
              </a:ext>
            </a:extLst>
          </p:cNvPr>
          <p:cNvSpPr txBox="1"/>
          <p:nvPr/>
        </p:nvSpPr>
        <p:spPr>
          <a:xfrm>
            <a:off x="533400" y="3048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B5121B"/>
                </a:solidFill>
              </a:rPr>
              <a:t>So, US and Global Interest Rates have gone up a lot over the last 18 months  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3F2291-6D15-4E45-82E9-1C2B07927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4525963"/>
          </a:xfrm>
        </p:spPr>
        <p:txBody>
          <a:bodyPr/>
          <a:lstStyle/>
          <a:p>
            <a:r>
              <a:rPr lang="en-GB" dirty="0"/>
              <a:t>This is Hawkish environment – market language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i="1" dirty="0"/>
              <a:t>If interest rates are going up or the Central Banking is talking about interest rates going up in the future = Hawkish</a:t>
            </a:r>
          </a:p>
          <a:p>
            <a:pPr marL="0" indent="0">
              <a:buNone/>
            </a:pPr>
            <a:r>
              <a:rPr lang="en-GB" dirty="0"/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C74772-8859-4034-B57F-85F8A530E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981200"/>
            <a:ext cx="2590800" cy="158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7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11BF90-0F7C-4DDC-99E7-62B168D1DC0D}"/>
              </a:ext>
            </a:extLst>
          </p:cNvPr>
          <p:cNvSpPr txBox="1"/>
          <p:nvPr/>
        </p:nvSpPr>
        <p:spPr>
          <a:xfrm>
            <a:off x="533400" y="3048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B5121B"/>
                </a:solidFill>
              </a:rPr>
              <a:t>So US and Global Interest Rates have gone up a lot over the last 18 months  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3F2291-6D15-4E45-82E9-1C2B07927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4525963"/>
          </a:xfrm>
        </p:spPr>
        <p:txBody>
          <a:bodyPr/>
          <a:lstStyle/>
          <a:p>
            <a:r>
              <a:rPr lang="en-GB" i="1" dirty="0"/>
              <a:t>If interest rates are going down or the Central Banking is talking about interest rates going down in the future = Dovish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59ED2-1B18-4869-881C-79E8D34C3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743200"/>
            <a:ext cx="2551759" cy="22948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9D174C-1EDA-5CD2-F021-BC6DB485E61D}"/>
              </a:ext>
            </a:extLst>
          </p:cNvPr>
          <p:cNvSpPr txBox="1"/>
          <p:nvPr/>
        </p:nvSpPr>
        <p:spPr>
          <a:xfrm>
            <a:off x="190500" y="5059132"/>
            <a:ext cx="876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>
                <a:solidFill>
                  <a:schemeClr val="bg2"/>
                </a:solidFill>
              </a:rPr>
              <a:t>“ The market went up yesterday because a Fed Official made Dovish comments…” </a:t>
            </a:r>
          </a:p>
        </p:txBody>
      </p:sp>
    </p:spTree>
    <p:extLst>
      <p:ext uri="{BB962C8B-B14F-4D97-AF65-F5344CB8AC3E}">
        <p14:creationId xmlns:p14="http://schemas.microsoft.com/office/powerpoint/2010/main" val="335365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6B7B915-32B2-4AED-AD68-DD8490DAD256}"/>
              </a:ext>
            </a:extLst>
          </p:cNvPr>
          <p:cNvSpPr txBox="1"/>
          <p:nvPr/>
        </p:nvSpPr>
        <p:spPr>
          <a:xfrm>
            <a:off x="457200" y="215372"/>
            <a:ext cx="8229600" cy="109728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B5121B"/>
                </a:solidFill>
                <a:latin typeface="+mj-lt"/>
                <a:ea typeface="+mj-ea"/>
                <a:cs typeface="Times New Roman" panose="02020603050405020304" pitchFamily="18" charset="0"/>
              </a:rPr>
              <a:t>All US / Global Interest Rates are very sharply UP – US ‘Fed Funds Rate’      </a:t>
            </a:r>
          </a:p>
        </p:txBody>
      </p:sp>
      <p:pic>
        <p:nvPicPr>
          <p:cNvPr id="2" name="Picture 1" descr="A graph showing a growing graph">
            <a:extLst>
              <a:ext uri="{FF2B5EF4-FFF2-40B4-BE49-F238E27FC236}">
                <a16:creationId xmlns:a16="http://schemas.microsoft.com/office/drawing/2014/main" id="{8DD16D91-3F55-41E5-74F8-7B101709E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29226"/>
            <a:ext cx="8229600" cy="3867911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E3EF92-ED8F-18C5-3AF2-3F4C7AD3230F}"/>
              </a:ext>
            </a:extLst>
          </p:cNvPr>
          <p:cNvSpPr txBox="1"/>
          <p:nvPr/>
        </p:nvSpPr>
        <p:spPr>
          <a:xfrm>
            <a:off x="1905000" y="2743200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>
                <a:solidFill>
                  <a:srgbClr val="C00000"/>
                </a:solidFill>
              </a:rPr>
              <a:t>How does this actually work?</a:t>
            </a:r>
          </a:p>
        </p:txBody>
      </p:sp>
    </p:spTree>
    <p:extLst>
      <p:ext uri="{BB962C8B-B14F-4D97-AF65-F5344CB8AC3E}">
        <p14:creationId xmlns:p14="http://schemas.microsoft.com/office/powerpoint/2010/main" val="766080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574" y="438916"/>
            <a:ext cx="8229600" cy="1097280"/>
          </a:xfrm>
        </p:spPr>
        <p:txBody>
          <a:bodyPr/>
          <a:lstStyle/>
          <a:p>
            <a:br>
              <a:rPr lang="en-US" altLang="en-US" i="1" dirty="0">
                <a:ea typeface="ヒラギノ角ゴ Pro W3" pitchFamily="-84" charset="-128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74" y="43891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3200" b="1" i="1" dirty="0">
                <a:solidFill>
                  <a:srgbClr val="C00000"/>
                </a:solidFill>
                <a:latin typeface="+mj-lt"/>
                <a:ea typeface="ヒラギノ角ゴ Pro W3" pitchFamily="-84" charset="-128"/>
                <a:cs typeface="Times New Roman" panose="02020603050405020304" pitchFamily="18" charset="0"/>
              </a:rPr>
              <a:t>Commercial Awareness</a:t>
            </a:r>
          </a:p>
          <a:p>
            <a:pPr marL="0" indent="0">
              <a:buNone/>
            </a:pPr>
            <a:endParaRPr lang="en-US" sz="3200" b="1" i="1" dirty="0">
              <a:latin typeface="+mj-lt"/>
              <a:ea typeface="ヒラギノ角ゴ Pro W3" pitchFamily="-84" charset="-128"/>
              <a:cs typeface="Times New Roman" panose="02020603050405020304" pitchFamily="18" charset="0"/>
            </a:endParaRPr>
          </a:p>
          <a:p>
            <a:r>
              <a:rPr lang="en-US" sz="2400" dirty="0">
                <a:ea typeface="ヒラギノ角ゴ Pro W3" pitchFamily="-84" charset="-128"/>
              </a:rPr>
              <a:t>How will I be assessed </a:t>
            </a:r>
          </a:p>
          <a:p>
            <a:endParaRPr lang="en-US" sz="2400" dirty="0">
              <a:ea typeface="ヒラギノ角ゴ Pro W3" pitchFamily="-84" charset="-128"/>
            </a:endParaRPr>
          </a:p>
          <a:p>
            <a:pPr marL="0" indent="0">
              <a:buNone/>
            </a:pPr>
            <a:r>
              <a:rPr lang="en-US" sz="2400" dirty="0">
                <a:ea typeface="ヒラギノ角ゴ Pro W3" pitchFamily="-84" charset="-128"/>
              </a:rPr>
              <a:t>= Circa 10% of End Term Test / Summer exam </a:t>
            </a:r>
          </a:p>
          <a:p>
            <a:endParaRPr lang="en-US" sz="2400" dirty="0">
              <a:ea typeface="ヒラギノ角ゴ Pro W3" pitchFamily="-84" charset="-128"/>
            </a:endParaRPr>
          </a:p>
          <a:p>
            <a:endParaRPr lang="en-US" sz="2400" dirty="0">
              <a:ea typeface="ヒラギノ角ゴ Pro W3" pitchFamily="-84" charset="-128"/>
              <a:cs typeface="Verdana" panose="020B0604030504040204" pitchFamily="34" charset="0"/>
            </a:endParaRPr>
          </a:p>
          <a:p>
            <a:endParaRPr lang="en-US" sz="2400" dirty="0">
              <a:ea typeface="ヒラギノ角ゴ Pro W3" pitchFamily="-84" charset="-128"/>
              <a:cs typeface="Verdana" panose="020B0604030504040204" pitchFamily="34" charset="0"/>
            </a:endParaRPr>
          </a:p>
          <a:p>
            <a:endParaRPr lang="en-US" sz="2400" dirty="0">
              <a:ea typeface="ヒラギノ角ゴ Pro W3" pitchFamily="-84" charset="-128"/>
              <a:cs typeface="Verdana" panose="020B0604030504040204" pitchFamily="34" charset="0"/>
            </a:endParaRPr>
          </a:p>
          <a:p>
            <a:endParaRPr lang="en-US" sz="2400" dirty="0">
              <a:ea typeface="ヒラギノ角ゴ Pro W3" pitchFamily="-84" charset="-128"/>
              <a:cs typeface="Verdana" panose="020B0604030504040204" pitchFamily="34" charset="0"/>
            </a:endParaRPr>
          </a:p>
          <a:p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3F616-F9FA-1190-CF39-1FF000D55CA5}"/>
              </a:ext>
            </a:extLst>
          </p:cNvPr>
          <p:cNvSpPr txBox="1"/>
          <p:nvPr/>
        </p:nvSpPr>
        <p:spPr>
          <a:xfrm>
            <a:off x="5562600" y="4256993"/>
            <a:ext cx="2990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Session Code</a:t>
            </a:r>
          </a:p>
          <a:p>
            <a:r>
              <a:rPr lang="en-GB" sz="2000" dirty="0"/>
              <a:t>240887</a:t>
            </a:r>
          </a:p>
        </p:txBody>
      </p:sp>
    </p:spTree>
    <p:extLst>
      <p:ext uri="{BB962C8B-B14F-4D97-AF65-F5344CB8AC3E}">
        <p14:creationId xmlns:p14="http://schemas.microsoft.com/office/powerpoint/2010/main" val="661861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11BF90-0F7C-4DDC-99E7-62B168D1DC0D}"/>
              </a:ext>
            </a:extLst>
          </p:cNvPr>
          <p:cNvSpPr txBox="1"/>
          <p:nvPr/>
        </p:nvSpPr>
        <p:spPr>
          <a:xfrm>
            <a:off x="533400" y="3048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B5121B"/>
                </a:solidFill>
              </a:rPr>
              <a:t>US Federal Reserve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3F2291-6D15-4E45-82E9-1C2B07927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4525963"/>
          </a:xfrm>
        </p:spPr>
        <p:txBody>
          <a:bodyPr/>
          <a:lstStyle/>
          <a:p>
            <a:r>
              <a:rPr lang="en-GB" dirty="0"/>
              <a:t>Meet every 6 weeks </a:t>
            </a:r>
          </a:p>
          <a:p>
            <a:r>
              <a:rPr lang="en-GB" dirty="0"/>
              <a:t>Discuss the economy </a:t>
            </a:r>
          </a:p>
          <a:p>
            <a:r>
              <a:rPr lang="en-GB" dirty="0"/>
              <a:t>Decide if interest rate adjustment needed</a:t>
            </a:r>
          </a:p>
          <a:p>
            <a:r>
              <a:rPr lang="en-GB" dirty="0"/>
              <a:t>It is the Federal Funds or ‘Fed Funds Rate’ they adjust</a:t>
            </a:r>
          </a:p>
          <a:p>
            <a:r>
              <a:rPr lang="en-GB" dirty="0"/>
              <a:t>‘Fed Funds’ = the rate that banks can borrow from / or lend to each other on an Overnight Basis </a:t>
            </a:r>
          </a:p>
          <a:p>
            <a:r>
              <a:rPr lang="en-GB" dirty="0"/>
              <a:t>Trades in a 0.25% range – Now 5.25% - 5.50% 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i="1" dirty="0"/>
              <a:t>If interest rates are going up or the Central Banking is talking about interest rates going up in the future = Hawkish</a:t>
            </a:r>
          </a:p>
          <a:p>
            <a:pPr marL="0" indent="0">
              <a:buNone/>
            </a:pPr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7773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11BF90-0F7C-4DDC-99E7-62B168D1DC0D}"/>
              </a:ext>
            </a:extLst>
          </p:cNvPr>
          <p:cNvSpPr txBox="1"/>
          <p:nvPr/>
        </p:nvSpPr>
        <p:spPr>
          <a:xfrm>
            <a:off x="533400" y="3048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B5121B"/>
                </a:solidFill>
              </a:rPr>
              <a:t>So after each meeting… 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3F2291-6D15-4E45-82E9-1C2B07927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4525963"/>
          </a:xfrm>
        </p:spPr>
        <p:txBody>
          <a:bodyPr/>
          <a:lstStyle/>
          <a:p>
            <a:r>
              <a:rPr lang="en-GB" dirty="0"/>
              <a:t>The FED releases a press statement</a:t>
            </a:r>
          </a:p>
          <a:p>
            <a:r>
              <a:rPr lang="en-GB" dirty="0"/>
              <a:t>The FED holds a press conference and take questions </a:t>
            </a:r>
          </a:p>
          <a:p>
            <a:r>
              <a:rPr lang="en-GB" dirty="0"/>
              <a:t>The audience listens to every single word to gain a clue to FED monetary policy and markets will react IMMEDIATELY to </a:t>
            </a:r>
            <a:r>
              <a:rPr lang="en-GB" i="1" dirty="0"/>
              <a:t>Hawkish</a:t>
            </a:r>
            <a:r>
              <a:rPr lang="en-GB" dirty="0"/>
              <a:t> or </a:t>
            </a:r>
            <a:r>
              <a:rPr lang="en-GB" i="1" dirty="0"/>
              <a:t>Dovish</a:t>
            </a:r>
            <a:r>
              <a:rPr lang="en-GB" dirty="0"/>
              <a:t> comments 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7432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BB413D-D49A-FA6E-2CAD-7C8058C26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" y="0"/>
            <a:ext cx="9144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08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BB413D-D49A-FA6E-2CAD-7C8058C26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33400"/>
            <a:ext cx="5060795" cy="3711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A6120E-07CB-E113-031A-D8A501E4A60A}"/>
              </a:ext>
            </a:extLst>
          </p:cNvPr>
          <p:cNvSpPr txBox="1"/>
          <p:nvPr/>
        </p:nvSpPr>
        <p:spPr>
          <a:xfrm>
            <a:off x="2286000" y="47244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Federal Reserve Board - Home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540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11BF90-0F7C-4DDC-99E7-62B168D1DC0D}"/>
              </a:ext>
            </a:extLst>
          </p:cNvPr>
          <p:cNvSpPr txBox="1"/>
          <p:nvPr/>
        </p:nvSpPr>
        <p:spPr>
          <a:xfrm>
            <a:off x="533400" y="1848189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B5121B"/>
                </a:solidFill>
              </a:rPr>
              <a:t>Nov &amp; Dec 2023 the Federal Reserve went from Hawkish to mildly Dovish</a:t>
            </a:r>
          </a:p>
          <a:p>
            <a:endParaRPr lang="en-GB" sz="2400" b="1" dirty="0">
              <a:solidFill>
                <a:srgbClr val="B5121B"/>
              </a:solidFill>
            </a:endParaRPr>
          </a:p>
          <a:p>
            <a:endParaRPr lang="en-GB" sz="2400" b="1" dirty="0">
              <a:solidFill>
                <a:srgbClr val="B5121B"/>
              </a:solidFill>
            </a:endParaRPr>
          </a:p>
          <a:p>
            <a:r>
              <a:rPr lang="en-GB" sz="2400" b="1" dirty="0">
                <a:solidFill>
                  <a:schemeClr val="bg2"/>
                </a:solidFill>
              </a:rPr>
              <a:t> – significantly &amp; positively impacting financial markets </a:t>
            </a:r>
          </a:p>
        </p:txBody>
      </p:sp>
    </p:spTree>
    <p:extLst>
      <p:ext uri="{BB962C8B-B14F-4D97-AF65-F5344CB8AC3E}">
        <p14:creationId xmlns:p14="http://schemas.microsoft.com/office/powerpoint/2010/main" val="4007512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11BF90-0F7C-4DDC-99E7-62B168D1DC0D}"/>
              </a:ext>
            </a:extLst>
          </p:cNvPr>
          <p:cNvSpPr txBox="1"/>
          <p:nvPr/>
        </p:nvSpPr>
        <p:spPr>
          <a:xfrm>
            <a:off x="533400" y="304800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B5121B"/>
                </a:solidFill>
              </a:rPr>
              <a:t>Nov &amp; Dec 2023 the Federal Reserve went from Hawkish to Dovish </a:t>
            </a:r>
          </a:p>
          <a:p>
            <a:endParaRPr lang="en-GB" sz="2400" b="1" dirty="0">
              <a:solidFill>
                <a:srgbClr val="B5121B"/>
              </a:solidFill>
            </a:endParaRPr>
          </a:p>
          <a:p>
            <a:endParaRPr lang="en-GB" sz="2400" b="1" dirty="0">
              <a:solidFill>
                <a:srgbClr val="B5121B"/>
              </a:solidFill>
            </a:endParaRPr>
          </a:p>
          <a:p>
            <a:endParaRPr lang="en-GB" sz="2400" b="1" dirty="0">
              <a:solidFill>
                <a:srgbClr val="B5121B"/>
              </a:solidFill>
            </a:endParaRPr>
          </a:p>
          <a:p>
            <a:endParaRPr lang="en-GB" sz="2400" b="1" dirty="0">
              <a:solidFill>
                <a:srgbClr val="B5121B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35F9FB-1166-A107-8FDA-F59457326B93}"/>
              </a:ext>
            </a:extLst>
          </p:cNvPr>
          <p:cNvSpPr txBox="1">
            <a:spLocks/>
          </p:cNvSpPr>
          <p:nvPr/>
        </p:nvSpPr>
        <p:spPr>
          <a:xfrm>
            <a:off x="164891" y="3045739"/>
            <a:ext cx="8814217" cy="61209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5121B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pPr algn="just"/>
            <a:r>
              <a:rPr lang="en-GB" sz="3000" dirty="0">
                <a:solidFill>
                  <a:srgbClr val="0070C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Federal Reserve Systems’ Great Monetary Pivot</a:t>
            </a:r>
            <a:br>
              <a:rPr lang="en-GB" sz="3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endParaRPr lang="en-GB" sz="30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Picture 6" descr="A white circle with a red eagle and blue and red text&#10;&#10;Description automatically generated">
            <a:extLst>
              <a:ext uri="{FF2B5EF4-FFF2-40B4-BE49-F238E27FC236}">
                <a16:creationId xmlns:a16="http://schemas.microsoft.com/office/drawing/2014/main" id="{3DEBCCB9-61CA-73BC-8ACB-FA5639E85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7" r="12391"/>
          <a:stretch/>
        </p:blipFill>
        <p:spPr bwMode="auto">
          <a:xfrm>
            <a:off x="1250651" y="3657836"/>
            <a:ext cx="1359490" cy="1799651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Jerome Powell - Simple English Wikipedia, the free encyclopedia">
            <a:extLst>
              <a:ext uri="{FF2B5EF4-FFF2-40B4-BE49-F238E27FC236}">
                <a16:creationId xmlns:a16="http://schemas.microsoft.com/office/drawing/2014/main" id="{7006FBD1-1224-DC20-BBE6-58643D000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5"/>
          <a:stretch/>
        </p:blipFill>
        <p:spPr bwMode="auto">
          <a:xfrm>
            <a:off x="5854115" y="3612794"/>
            <a:ext cx="1359491" cy="1810826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2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59F59-406D-F321-BF5F-BA1D25A4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4" y="1118899"/>
            <a:ext cx="7288583" cy="1182335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What is the Federal Reserve Pivot?</a:t>
            </a:r>
          </a:p>
        </p:txBody>
      </p:sp>
      <p:pic>
        <p:nvPicPr>
          <p:cNvPr id="5" name="Picture 4" descr="A graph showing a growing graph&#10;&#10;Description automatically generated with medium confidence">
            <a:extLst>
              <a:ext uri="{FF2B5EF4-FFF2-40B4-BE49-F238E27FC236}">
                <a16:creationId xmlns:a16="http://schemas.microsoft.com/office/drawing/2014/main" id="{C04D43C0-AC24-526F-4619-472F0A395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408" y="3201765"/>
            <a:ext cx="4021166" cy="2474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A7D767-16DA-064C-3C47-F0D77D8346DC}"/>
              </a:ext>
            </a:extLst>
          </p:cNvPr>
          <p:cNvSpPr txBox="1"/>
          <p:nvPr/>
        </p:nvSpPr>
        <p:spPr>
          <a:xfrm>
            <a:off x="5004604" y="3132435"/>
            <a:ext cx="1731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0060">
              <a:spcAft>
                <a:spcPts val="450"/>
              </a:spcAft>
            </a:pPr>
            <a:r>
              <a:rPr lang="en-GB" sz="12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US Interest Rates</a:t>
            </a:r>
            <a:endParaRPr lang="en-GB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8F440-B46D-FEB5-3C3B-E02A6F2DF358}"/>
              </a:ext>
            </a:extLst>
          </p:cNvPr>
          <p:cNvSpPr txBox="1"/>
          <p:nvPr/>
        </p:nvSpPr>
        <p:spPr>
          <a:xfrm>
            <a:off x="553857" y="851001"/>
            <a:ext cx="7772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666666"/>
                </a:solidFill>
              </a:rPr>
              <a:t>Up until Oct 2023 US Interest Rate rose from 0.25% to 5.25%</a:t>
            </a:r>
          </a:p>
          <a:p>
            <a:endParaRPr lang="en-GB" sz="2800" dirty="0">
              <a:solidFill>
                <a:srgbClr val="666666"/>
              </a:solidFill>
            </a:endParaRPr>
          </a:p>
          <a:p>
            <a:r>
              <a:rPr lang="en-GB" sz="2800" dirty="0">
                <a:solidFill>
                  <a:srgbClr val="666666"/>
                </a:solidFill>
              </a:rPr>
              <a:t>Federal Reserve confirmed that interest rates will stay at 5.25% in December </a:t>
            </a:r>
          </a:p>
          <a:p>
            <a:endParaRPr lang="en-GB" sz="2800" dirty="0">
              <a:solidFill>
                <a:srgbClr val="666666"/>
              </a:solidFill>
            </a:endParaRPr>
          </a:p>
          <a:p>
            <a:r>
              <a:rPr lang="en-GB" sz="2800" dirty="0">
                <a:solidFill>
                  <a:srgbClr val="666666"/>
                </a:solidFill>
              </a:rPr>
              <a:t>Fed has started talking about 2024 interest rate cuts which the market wasn’t really expecting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22CB57-FB1A-F722-5EDE-4BFA551636C6}"/>
              </a:ext>
            </a:extLst>
          </p:cNvPr>
          <p:cNvSpPr txBox="1"/>
          <p:nvPr/>
        </p:nvSpPr>
        <p:spPr>
          <a:xfrm>
            <a:off x="553857" y="316942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Federal Reserve’s end 2023 Great Monetary Pivot </a:t>
            </a:r>
          </a:p>
        </p:txBody>
      </p:sp>
    </p:spTree>
    <p:extLst>
      <p:ext uri="{BB962C8B-B14F-4D97-AF65-F5344CB8AC3E}">
        <p14:creationId xmlns:p14="http://schemas.microsoft.com/office/powerpoint/2010/main" val="71306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59F59-406D-F321-BF5F-BA1D25A4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4" y="1118899"/>
            <a:ext cx="7288583" cy="1182335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What is the Federal Reserve Pivot?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8F440-B46D-FEB5-3C3B-E02A6F2DF358}"/>
              </a:ext>
            </a:extLst>
          </p:cNvPr>
          <p:cNvSpPr txBox="1"/>
          <p:nvPr/>
        </p:nvSpPr>
        <p:spPr>
          <a:xfrm>
            <a:off x="583594" y="1782003"/>
            <a:ext cx="77724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666666"/>
                </a:solidFill>
              </a:rPr>
              <a:t>With this Dovish language… </a:t>
            </a:r>
          </a:p>
          <a:p>
            <a:endParaRPr lang="en-GB" sz="2800" dirty="0">
              <a:solidFill>
                <a:srgbClr val="666666"/>
              </a:solidFill>
            </a:endParaRPr>
          </a:p>
          <a:p>
            <a:r>
              <a:rPr lang="en-GB" sz="2800" dirty="0">
                <a:solidFill>
                  <a:srgbClr val="666666"/>
                </a:solidFill>
              </a:rPr>
              <a:t>Bond yields have move dramatically </a:t>
            </a:r>
            <a:r>
              <a:rPr lang="en-GB" sz="2800" b="1" dirty="0">
                <a:solidFill>
                  <a:srgbClr val="666666"/>
                </a:solidFill>
              </a:rPr>
              <a:t>lower </a:t>
            </a:r>
            <a:r>
              <a:rPr lang="en-GB" sz="2800" dirty="0">
                <a:solidFill>
                  <a:srgbClr val="666666"/>
                </a:solidFill>
              </a:rPr>
              <a:t>(Bond prices </a:t>
            </a:r>
            <a:r>
              <a:rPr lang="en-GB" sz="2800" b="1" dirty="0">
                <a:solidFill>
                  <a:srgbClr val="666666"/>
                </a:solidFill>
              </a:rPr>
              <a:t>higher</a:t>
            </a:r>
            <a:r>
              <a:rPr lang="en-GB" sz="2800" dirty="0">
                <a:solidFill>
                  <a:srgbClr val="666666"/>
                </a:solidFill>
              </a:rPr>
              <a:t>)</a:t>
            </a:r>
          </a:p>
          <a:p>
            <a:endParaRPr lang="en-GB" sz="2800" dirty="0">
              <a:solidFill>
                <a:srgbClr val="666666"/>
              </a:solidFill>
            </a:endParaRPr>
          </a:p>
          <a:p>
            <a:r>
              <a:rPr lang="en-GB" sz="2800" dirty="0">
                <a:solidFill>
                  <a:srgbClr val="666666"/>
                </a:solidFill>
              </a:rPr>
              <a:t>Equity prices…dramatically </a:t>
            </a:r>
            <a:r>
              <a:rPr lang="en-GB" sz="2800" b="1" dirty="0">
                <a:solidFill>
                  <a:srgbClr val="666666"/>
                </a:solidFill>
              </a:rPr>
              <a:t>higher </a:t>
            </a:r>
          </a:p>
          <a:p>
            <a:endParaRPr lang="en-GB" sz="2000" dirty="0">
              <a:solidFill>
                <a:srgbClr val="66666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22CB57-FB1A-F722-5EDE-4BFA551636C6}"/>
              </a:ext>
            </a:extLst>
          </p:cNvPr>
          <p:cNvSpPr txBox="1"/>
          <p:nvPr/>
        </p:nvSpPr>
        <p:spPr>
          <a:xfrm>
            <a:off x="553857" y="268524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Federal Reserve’s end 2023 Great Monetary Pivot </a:t>
            </a:r>
          </a:p>
        </p:txBody>
      </p:sp>
    </p:spTree>
    <p:extLst>
      <p:ext uri="{BB962C8B-B14F-4D97-AF65-F5344CB8AC3E}">
        <p14:creationId xmlns:p14="http://schemas.microsoft.com/office/powerpoint/2010/main" val="3916937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F77946A-51EA-EAC7-594D-C9BEABEE7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5465"/>
            <a:ext cx="9144000" cy="71089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11E20A-C63F-1096-A9BC-C53F4F8EC1DB}"/>
              </a:ext>
            </a:extLst>
          </p:cNvPr>
          <p:cNvSpPr/>
          <p:nvPr/>
        </p:nvSpPr>
        <p:spPr>
          <a:xfrm>
            <a:off x="5064802" y="1323819"/>
            <a:ext cx="1000594" cy="1180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FB7A60-81F1-99AE-A9C8-1851C3EFA8F9}"/>
              </a:ext>
            </a:extLst>
          </p:cNvPr>
          <p:cNvSpPr txBox="1"/>
          <p:nvPr/>
        </p:nvSpPr>
        <p:spPr>
          <a:xfrm>
            <a:off x="381000" y="17526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S&amp;P 500 </a:t>
            </a:r>
          </a:p>
        </p:txBody>
      </p:sp>
    </p:spTree>
    <p:extLst>
      <p:ext uri="{BB962C8B-B14F-4D97-AF65-F5344CB8AC3E}">
        <p14:creationId xmlns:p14="http://schemas.microsoft.com/office/powerpoint/2010/main" val="2651532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11E20A-C63F-1096-A9BC-C53F4F8EC1DB}"/>
              </a:ext>
            </a:extLst>
          </p:cNvPr>
          <p:cNvSpPr/>
          <p:nvPr/>
        </p:nvSpPr>
        <p:spPr>
          <a:xfrm>
            <a:off x="5064802" y="1323819"/>
            <a:ext cx="1000594" cy="1180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217D0A-C411-35B1-D1FA-43FD9E2D7EAC}"/>
              </a:ext>
            </a:extLst>
          </p:cNvPr>
          <p:cNvSpPr/>
          <p:nvPr/>
        </p:nvSpPr>
        <p:spPr>
          <a:xfrm>
            <a:off x="5565099" y="3579625"/>
            <a:ext cx="1000594" cy="1180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A4B7A9-F45A-A98A-0E49-4FC814C4FDE7}"/>
              </a:ext>
            </a:extLst>
          </p:cNvPr>
          <p:cNvSpPr txBox="1">
            <a:spLocks/>
          </p:cNvSpPr>
          <p:nvPr/>
        </p:nvSpPr>
        <p:spPr>
          <a:xfrm>
            <a:off x="240720" y="1323819"/>
            <a:ext cx="5824675" cy="36579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5121B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>
                <a:solidFill>
                  <a:srgbClr val="FFFFF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 Sharp Growth in Valuations of the US Bond and Equities  Market</a:t>
            </a:r>
            <a:endParaRPr lang="en-US" dirty="0">
              <a:solidFill>
                <a:srgbClr val="FFFFFF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B9199A-E0AA-80E2-2D83-F12B821C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A16770-5068-EB3C-AC3A-EB66F5A6F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8" y="0"/>
            <a:ext cx="909148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E3FBA4-A26F-8C41-90AC-80825C644A76}"/>
              </a:ext>
            </a:extLst>
          </p:cNvPr>
          <p:cNvSpPr txBox="1"/>
          <p:nvPr/>
        </p:nvSpPr>
        <p:spPr>
          <a:xfrm>
            <a:off x="457200" y="1600200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US 10-year Bond Yield</a:t>
            </a:r>
          </a:p>
        </p:txBody>
      </p:sp>
    </p:spTree>
    <p:extLst>
      <p:ext uri="{BB962C8B-B14F-4D97-AF65-F5344CB8AC3E}">
        <p14:creationId xmlns:p14="http://schemas.microsoft.com/office/powerpoint/2010/main" val="3175370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574" y="438916"/>
            <a:ext cx="8229600" cy="1097280"/>
          </a:xfrm>
        </p:spPr>
        <p:txBody>
          <a:bodyPr/>
          <a:lstStyle/>
          <a:p>
            <a:br>
              <a:rPr lang="en-US" altLang="en-US" i="1" dirty="0">
                <a:ea typeface="ヒラギノ角ゴ Pro W3" pitchFamily="-84" charset="-128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74" y="43891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3200" b="1" i="1" dirty="0">
                <a:solidFill>
                  <a:srgbClr val="C00000"/>
                </a:solidFill>
                <a:latin typeface="+mj-lt"/>
                <a:ea typeface="ヒラギノ角ゴ Pro W3" pitchFamily="-84" charset="-128"/>
                <a:cs typeface="Times New Roman" panose="02020603050405020304" pitchFamily="18" charset="0"/>
              </a:rPr>
              <a:t>Commercial Awareness</a:t>
            </a:r>
          </a:p>
          <a:p>
            <a:pPr marL="0" indent="0">
              <a:buNone/>
            </a:pPr>
            <a:endParaRPr lang="en-US" sz="3200" b="1" i="1" dirty="0">
              <a:latin typeface="+mj-lt"/>
              <a:ea typeface="ヒラギノ角ゴ Pro W3" pitchFamily="-84" charset="-128"/>
              <a:cs typeface="Times New Roman" panose="02020603050405020304" pitchFamily="18" charset="0"/>
            </a:endParaRPr>
          </a:p>
          <a:p>
            <a:r>
              <a:rPr lang="en-US" sz="2400" dirty="0">
                <a:ea typeface="ヒラギノ角ゴ Pro W3" pitchFamily="-84" charset="-128"/>
              </a:rPr>
              <a:t>How will I be assessed? </a:t>
            </a:r>
          </a:p>
          <a:p>
            <a:endParaRPr lang="en-US" sz="2400" dirty="0">
              <a:ea typeface="ヒラギノ角ゴ Pro W3" pitchFamily="-84" charset="-128"/>
            </a:endParaRPr>
          </a:p>
          <a:p>
            <a:pPr marL="0" indent="0">
              <a:buNone/>
            </a:pPr>
            <a:r>
              <a:rPr lang="en-US" sz="2400" dirty="0">
                <a:ea typeface="ヒラギノ角ゴ Pro W3" pitchFamily="-84" charset="-128"/>
              </a:rPr>
              <a:t>I will not ask some obscure data questions but rather questions on the 15 or so main topics and themes that we discuss and follow.</a:t>
            </a:r>
          </a:p>
          <a:p>
            <a:pPr marL="0" indent="0">
              <a:buNone/>
            </a:pPr>
            <a:endParaRPr lang="en-US" sz="2400" dirty="0">
              <a:ea typeface="ヒラギノ角ゴ Pro W3" pitchFamily="-84" charset="-128"/>
            </a:endParaRPr>
          </a:p>
          <a:p>
            <a:pPr marL="0" indent="0">
              <a:buNone/>
            </a:pPr>
            <a:r>
              <a:rPr lang="en-US" sz="2400" i="1" dirty="0">
                <a:ea typeface="ヒラギノ角ゴ Pro W3" pitchFamily="-84" charset="-128"/>
              </a:rPr>
              <a:t>I will give verbal guidance at lectures </a:t>
            </a:r>
          </a:p>
          <a:p>
            <a:endParaRPr lang="en-US" sz="2400" dirty="0">
              <a:ea typeface="ヒラギノ角ゴ Pro W3" pitchFamily="-84" charset="-128"/>
            </a:endParaRPr>
          </a:p>
          <a:p>
            <a:endParaRPr lang="en-US" sz="2400" dirty="0">
              <a:ea typeface="ヒラギノ角ゴ Pro W3" pitchFamily="-84" charset="-128"/>
              <a:cs typeface="Verdana" panose="020B0604030504040204" pitchFamily="34" charset="0"/>
            </a:endParaRPr>
          </a:p>
          <a:p>
            <a:endParaRPr lang="en-US" sz="2400" dirty="0">
              <a:ea typeface="ヒラギノ角ゴ Pro W3" pitchFamily="-84" charset="-128"/>
              <a:cs typeface="Verdana" panose="020B0604030504040204" pitchFamily="34" charset="0"/>
            </a:endParaRPr>
          </a:p>
          <a:p>
            <a:endParaRPr lang="en-US" sz="2400" dirty="0">
              <a:ea typeface="ヒラギノ角ゴ Pro W3" pitchFamily="-84" charset="-128"/>
              <a:cs typeface="Verdana" panose="020B0604030504040204" pitchFamily="34" charset="0"/>
            </a:endParaRPr>
          </a:p>
          <a:p>
            <a:endParaRPr lang="en-US" sz="2400" dirty="0">
              <a:ea typeface="ヒラギノ角ゴ Pro W3" pitchFamily="-84" charset="-128"/>
              <a:cs typeface="Verdana" panose="020B0604030504040204" pitchFamily="34" charset="0"/>
            </a:endParaRPr>
          </a:p>
          <a:p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090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11BF90-0F7C-4DDC-99E7-62B168D1DC0D}"/>
              </a:ext>
            </a:extLst>
          </p:cNvPr>
          <p:cNvSpPr txBox="1"/>
          <p:nvPr/>
        </p:nvSpPr>
        <p:spPr>
          <a:xfrm>
            <a:off x="533400" y="304800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B5121B"/>
                </a:solidFill>
                <a:highlight>
                  <a:srgbClr val="FFFF00"/>
                </a:highlight>
              </a:rPr>
              <a:t>Question: At the end of 2023 the US Federal Reserve significantly pivoted on interest rate policy. What does this mean? What effect did this have on bond and stock prices and why?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3F2291-6D15-4E45-82E9-1C2B07927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133600"/>
            <a:ext cx="8229600" cy="4525963"/>
          </a:xfrm>
        </p:spPr>
        <p:txBody>
          <a:bodyPr/>
          <a:lstStyle/>
          <a:p>
            <a:r>
              <a:rPr lang="en-GB" dirty="0"/>
              <a:t>What is the Fed Fund Rate and why key?</a:t>
            </a:r>
          </a:p>
          <a:p>
            <a:r>
              <a:rPr lang="en-GB" dirty="0"/>
              <a:t>What was the Fed Funds direction in the 18 months up until Oct 2023?</a:t>
            </a:r>
          </a:p>
          <a:p>
            <a:r>
              <a:rPr lang="en-GB" dirty="0"/>
              <a:t>Why was this bad for stock and bond prices </a:t>
            </a:r>
          </a:p>
          <a:p>
            <a:r>
              <a:rPr lang="en-GB" dirty="0"/>
              <a:t>End 2023 - What did the FED say about the outlook for interest rates? </a:t>
            </a:r>
            <a:r>
              <a:rPr lang="en-GB" i="1" dirty="0"/>
              <a:t>(Dovish? Hawkish?)</a:t>
            </a:r>
          </a:p>
          <a:p>
            <a:r>
              <a:rPr lang="en-GB" dirty="0"/>
              <a:t>What did stock and bond prices do and why?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i="1" dirty="0"/>
              <a:t>If interest rates are going up or the Central Banking is talking about interest rates going up in the future = Hawkish</a:t>
            </a:r>
          </a:p>
          <a:p>
            <a:pPr marL="0" indent="0">
              <a:buNone/>
            </a:pPr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1829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68313" y="1196752"/>
            <a:ext cx="8208962" cy="0"/>
          </a:xfrm>
          <a:prstGeom prst="line">
            <a:avLst/>
          </a:prstGeom>
          <a:ln w="12700" cmpd="sng">
            <a:solidFill>
              <a:srgbClr val="A0000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63688" y="6165304"/>
            <a:ext cx="6913587" cy="0"/>
          </a:xfrm>
          <a:prstGeom prst="line">
            <a:avLst/>
          </a:prstGeom>
          <a:ln w="12700" cmpd="sng">
            <a:solidFill>
              <a:srgbClr val="A0000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463E06-55FE-744C-85E0-2A73ADD4029F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026" name="Picture 2" descr="F732A586-A863-456F-BBF4-7D5B927E9453@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710814"/>
            <a:ext cx="1008112" cy="845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" y="0"/>
            <a:ext cx="9267825" cy="692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3203575" y="6488112"/>
            <a:ext cx="30972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GB" b="1"/>
              <a:t>openingcitydoors.co.uk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949" y="4106044"/>
            <a:ext cx="2714625" cy="1796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215" y="5580510"/>
            <a:ext cx="1986051" cy="130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F931E2-0ADF-AA85-400F-8F80D03F4823}"/>
              </a:ext>
            </a:extLst>
          </p:cNvPr>
          <p:cNvSpPr txBox="1"/>
          <p:nvPr/>
        </p:nvSpPr>
        <p:spPr>
          <a:xfrm>
            <a:off x="2843808" y="351607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A0000F"/>
                </a:solidFill>
                <a:highlight>
                  <a:srgbClr val="FFFF00"/>
                </a:highlight>
              </a:rPr>
              <a:t>You need Commercial Awareness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D31203-4AFF-FE31-B947-9FA5102A1BAE}"/>
              </a:ext>
            </a:extLst>
          </p:cNvPr>
          <p:cNvSpPr/>
          <p:nvPr/>
        </p:nvSpPr>
        <p:spPr>
          <a:xfrm>
            <a:off x="1144216" y="5242991"/>
            <a:ext cx="1871935" cy="4125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6267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4D92D7-17B6-1248-3C2E-8D6F9C952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609600"/>
            <a:ext cx="9144000" cy="467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90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30AAD35-6936-481B-B2C4-69A82641B4FC}"/>
              </a:ext>
            </a:extLst>
          </p:cNvPr>
          <p:cNvSpPr txBox="1"/>
          <p:nvPr/>
        </p:nvSpPr>
        <p:spPr>
          <a:xfrm>
            <a:off x="457200" y="254783"/>
            <a:ext cx="7696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C00000"/>
                </a:solidFill>
              </a:rPr>
              <a:t>With Inflation Going Up</a:t>
            </a:r>
          </a:p>
          <a:p>
            <a:r>
              <a:rPr lang="en-GB" sz="2800" b="1" dirty="0">
                <a:solidFill>
                  <a:srgbClr val="C00000"/>
                </a:solidFill>
              </a:rPr>
              <a:t>US Bond Yields / Interest Rates Going Up Means Two Things…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DEA52A-AE30-4642-93AD-95E1F1827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77254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b="1" dirty="0">
                <a:ea typeface="ヒラギノ角ゴ Pro W3" pitchFamily="-84" charset="-128"/>
              </a:rPr>
              <a:t>Losses for bond holders - </a:t>
            </a:r>
            <a:r>
              <a:rPr lang="en-US" altLang="en-US" sz="2400" dirty="0">
                <a:ea typeface="ヒラギノ角ゴ Pro W3" pitchFamily="-84" charset="-128"/>
              </a:rPr>
              <a:t>due to inverse relationship between bond prices and bond yields </a:t>
            </a:r>
            <a:r>
              <a:rPr lang="en-US" altLang="en-US" sz="2400" dirty="0" err="1">
                <a:ea typeface="ヒラギノ角ゴ Pro W3" pitchFamily="-84" charset="-128"/>
              </a:rPr>
              <a:t>i.e</a:t>
            </a:r>
            <a:endParaRPr lang="en-US" altLang="en-US" sz="2400" dirty="0">
              <a:ea typeface="ヒラギノ角ゴ Pro W3" pitchFamily="-84" charset="-128"/>
            </a:endParaRPr>
          </a:p>
          <a:p>
            <a:r>
              <a:rPr lang="en-US" altLang="en-US" sz="2400" dirty="0">
                <a:ea typeface="ヒラギノ角ゴ Pro W3" pitchFamily="-84" charset="-128"/>
              </a:rPr>
              <a:t>Bond yields up = </a:t>
            </a:r>
            <a:r>
              <a:rPr lang="en-US" altLang="en-US" sz="2400" b="1" dirty="0">
                <a:ea typeface="ヒラギノ角ゴ Pro W3" pitchFamily="-84" charset="-128"/>
              </a:rPr>
              <a:t>bond prices down</a:t>
            </a:r>
          </a:p>
          <a:p>
            <a:r>
              <a:rPr lang="en-US" altLang="en-US" sz="2400" dirty="0">
                <a:ea typeface="ヒラギノ角ゴ Pro W3" pitchFamily="-84" charset="-128"/>
              </a:rPr>
              <a:t>Bond yields down = bond prices up </a:t>
            </a:r>
          </a:p>
          <a:p>
            <a:endParaRPr lang="en-US" altLang="en-US" sz="2400" dirty="0">
              <a:ea typeface="ヒラギノ角ゴ Pro W3" pitchFamily="-84" charset="-128"/>
            </a:endParaRPr>
          </a:p>
          <a:p>
            <a:pPr marL="0" indent="0">
              <a:buNone/>
            </a:pPr>
            <a:r>
              <a:rPr lang="en-US" altLang="en-US" sz="2400" b="1" dirty="0">
                <a:ea typeface="ヒラギノ角ゴ Pro W3" pitchFamily="-84" charset="-128"/>
              </a:rPr>
              <a:t>Equity Market Falls </a:t>
            </a:r>
          </a:p>
        </p:txBody>
      </p:sp>
    </p:spTree>
    <p:extLst>
      <p:ext uri="{BB962C8B-B14F-4D97-AF65-F5344CB8AC3E}">
        <p14:creationId xmlns:p14="http://schemas.microsoft.com/office/powerpoint/2010/main" val="327606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9CFB4-1C72-42AD-A4E3-FAEF3B086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993447"/>
            <a:ext cx="6324600" cy="44697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4B494E-92C0-B74F-02D5-4BC1E666B1F0}"/>
              </a:ext>
            </a:extLst>
          </p:cNvPr>
          <p:cNvSpPr txBox="1"/>
          <p:nvPr/>
        </p:nvSpPr>
        <p:spPr>
          <a:xfrm>
            <a:off x="762000" y="330433"/>
            <a:ext cx="723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2022 - Everything was down !!!</a:t>
            </a:r>
            <a:endParaRPr lang="en-GB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3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548640"/>
            <a:ext cx="8229600" cy="1097280"/>
          </a:xfrm>
        </p:spPr>
        <p:txBody>
          <a:bodyPr/>
          <a:lstStyle/>
          <a:p>
            <a:r>
              <a:rPr lang="en-US" sz="2400" dirty="0"/>
              <a:t>2022 - Everything was down 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028E4D-867C-4E37-A448-32CB53233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800"/>
            <a:ext cx="8616461" cy="584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86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548640"/>
            <a:ext cx="8229600" cy="1097280"/>
          </a:xfrm>
        </p:spPr>
        <p:txBody>
          <a:bodyPr/>
          <a:lstStyle/>
          <a:p>
            <a:r>
              <a:rPr lang="en-US" sz="2400" dirty="0"/>
              <a:t>2022 – Everything was down!!!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028E4D-867C-4E37-A448-32CB53233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28600"/>
            <a:ext cx="3581400" cy="242912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0227B92-2DFD-4E05-87A5-0DA96D874A67}"/>
              </a:ext>
            </a:extLst>
          </p:cNvPr>
          <p:cNvSpPr txBox="1">
            <a:spLocks/>
          </p:cNvSpPr>
          <p:nvPr/>
        </p:nvSpPr>
        <p:spPr>
          <a:xfrm>
            <a:off x="381000" y="2690082"/>
            <a:ext cx="8229600" cy="109728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5121B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400" dirty="0"/>
              <a:t>Classic portfolio theory was broken in 2022!</a:t>
            </a:r>
          </a:p>
        </p:txBody>
      </p:sp>
    </p:spTree>
    <p:extLst>
      <p:ext uri="{BB962C8B-B14F-4D97-AF65-F5344CB8AC3E}">
        <p14:creationId xmlns:p14="http://schemas.microsoft.com/office/powerpoint/2010/main" val="4268098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227B92-2DFD-4E05-87A5-0DA96D874A67}"/>
              </a:ext>
            </a:extLst>
          </p:cNvPr>
          <p:cNvSpPr txBox="1">
            <a:spLocks/>
          </p:cNvSpPr>
          <p:nvPr/>
        </p:nvSpPr>
        <p:spPr>
          <a:xfrm>
            <a:off x="304800" y="152400"/>
            <a:ext cx="9982200" cy="109728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5121B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Classic portfolio theory was broken in 2022!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EBAD13-1402-4FA2-9EB9-F07C02FE979D}"/>
              </a:ext>
            </a:extLst>
          </p:cNvPr>
          <p:cNvSpPr/>
          <p:nvPr/>
        </p:nvSpPr>
        <p:spPr>
          <a:xfrm>
            <a:off x="551145" y="2362200"/>
            <a:ext cx="80417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666666"/>
                </a:solidFill>
              </a:rPr>
              <a:t>Traditionally = 60% stocks / 40% bonds</a:t>
            </a:r>
          </a:p>
          <a:p>
            <a:endParaRPr lang="en-GB" sz="2800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66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31E0CC-FC14-240D-5951-34200C7A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455"/>
            <a:ext cx="9144000" cy="6234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19D692-170D-77A6-A9E5-32998F770854}"/>
              </a:ext>
            </a:extLst>
          </p:cNvPr>
          <p:cNvSpPr txBox="1"/>
          <p:nvPr/>
        </p:nvSpPr>
        <p:spPr>
          <a:xfrm>
            <a:off x="152400" y="84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Classic Portfolio Theory </a:t>
            </a:r>
            <a:endParaRPr lang="en-GB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068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227B92-2DFD-4E05-87A5-0DA96D874A67}"/>
              </a:ext>
            </a:extLst>
          </p:cNvPr>
          <p:cNvSpPr txBox="1">
            <a:spLocks/>
          </p:cNvSpPr>
          <p:nvPr/>
        </p:nvSpPr>
        <p:spPr>
          <a:xfrm>
            <a:off x="304800" y="152400"/>
            <a:ext cx="9982200" cy="109728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5121B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Classic Portfolio Theory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EBAD13-1402-4FA2-9EB9-F07C02FE979D}"/>
              </a:ext>
            </a:extLst>
          </p:cNvPr>
          <p:cNvSpPr/>
          <p:nvPr/>
        </p:nvSpPr>
        <p:spPr>
          <a:xfrm>
            <a:off x="551145" y="1848853"/>
            <a:ext cx="804171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666666"/>
                </a:solidFill>
              </a:rPr>
              <a:t>Traditionally = 60 per cent stocks / 40% bonds</a:t>
            </a:r>
          </a:p>
          <a:p>
            <a:endParaRPr lang="en-GB" sz="2800" dirty="0">
              <a:solidFill>
                <a:srgbClr val="666666"/>
              </a:solidFill>
            </a:endParaRPr>
          </a:p>
          <a:p>
            <a:r>
              <a:rPr lang="en-GB" sz="2800" dirty="0">
                <a:solidFill>
                  <a:srgbClr val="666666"/>
                </a:solidFill>
              </a:rPr>
              <a:t>If economy is strong – stocks will do well – but bonds not so well interest rates / inflation goes up = balanced result </a:t>
            </a:r>
          </a:p>
          <a:p>
            <a:endParaRPr lang="en-GB" sz="2800" dirty="0">
              <a:solidFill>
                <a:srgbClr val="666666"/>
              </a:solidFill>
            </a:endParaRPr>
          </a:p>
          <a:p>
            <a:r>
              <a:rPr lang="en-GB" sz="2800" dirty="0">
                <a:solidFill>
                  <a:srgbClr val="666666"/>
                </a:solidFill>
              </a:rPr>
              <a:t>If economy is weak /recession – stocks will do badly – but bonds will do well as inflation /interest rates go down = balanced result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452E48-4DA4-84C9-4D38-BBE8CA81E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480" y="172453"/>
            <a:ext cx="245872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3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574" y="438916"/>
            <a:ext cx="8229600" cy="1097280"/>
          </a:xfrm>
        </p:spPr>
        <p:txBody>
          <a:bodyPr/>
          <a:lstStyle/>
          <a:p>
            <a:br>
              <a:rPr lang="en-US" altLang="en-US" i="1" dirty="0">
                <a:ea typeface="ヒラギノ角ゴ Pro W3" pitchFamily="-84" charset="-128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74" y="43891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3200" b="1" i="1" dirty="0">
                <a:solidFill>
                  <a:srgbClr val="C00000"/>
                </a:solidFill>
                <a:latin typeface="+mj-lt"/>
                <a:ea typeface="ヒラギノ角ゴ Pro W3" pitchFamily="-84" charset="-128"/>
                <a:cs typeface="Times New Roman" panose="02020603050405020304" pitchFamily="18" charset="0"/>
              </a:rPr>
              <a:t>Commercial Awareness</a:t>
            </a:r>
          </a:p>
          <a:p>
            <a:pPr marL="0" indent="0">
              <a:buNone/>
            </a:pPr>
            <a:endParaRPr lang="en-US" sz="3200" b="1" i="1" dirty="0">
              <a:latin typeface="+mj-lt"/>
              <a:ea typeface="ヒラギノ角ゴ Pro W3" pitchFamily="-84" charset="-128"/>
              <a:cs typeface="Times New Roman" panose="02020603050405020304" pitchFamily="18" charset="0"/>
            </a:endParaRPr>
          </a:p>
          <a:p>
            <a:r>
              <a:rPr lang="en-US" sz="2400" dirty="0">
                <a:ea typeface="ヒラギノ角ゴ Pro W3" pitchFamily="-84" charset="-128"/>
              </a:rPr>
              <a:t>Slides will be posted on Moodle BUT </a:t>
            </a:r>
          </a:p>
          <a:p>
            <a:endParaRPr lang="en-US" sz="2400" dirty="0">
              <a:ea typeface="ヒラギノ角ゴ Pro W3" pitchFamily="-84" charset="-128"/>
            </a:endParaRPr>
          </a:p>
          <a:p>
            <a:pPr marL="0" indent="0">
              <a:buNone/>
            </a:pPr>
            <a:r>
              <a:rPr lang="en-US" sz="2400" dirty="0">
                <a:ea typeface="ヒラギノ角ゴ Pro W3" pitchFamily="-84" charset="-128"/>
              </a:rPr>
              <a:t>..the slides on their own lack the level of detail you need understand the topic which only achieved by lecture attendance </a:t>
            </a:r>
          </a:p>
          <a:p>
            <a:pPr marL="0" indent="0">
              <a:buNone/>
            </a:pPr>
            <a:endParaRPr lang="en-US" sz="2400" dirty="0">
              <a:ea typeface="ヒラギノ角ゴ Pro W3" pitchFamily="-84" charset="-128"/>
            </a:endParaRPr>
          </a:p>
          <a:p>
            <a:pPr marL="0" indent="0">
              <a:buNone/>
            </a:pPr>
            <a:r>
              <a:rPr lang="en-US" sz="2400" i="1" dirty="0">
                <a:ea typeface="ヒラギノ角ゴ Pro W3" pitchFamily="-84" charset="-128"/>
              </a:rPr>
              <a:t>So you need to grasp the content here and it may take a few weeks to for it all to come together </a:t>
            </a:r>
          </a:p>
          <a:p>
            <a:endParaRPr lang="en-US" sz="2400" dirty="0">
              <a:ea typeface="ヒラギノ角ゴ Pro W3" pitchFamily="-84" charset="-128"/>
            </a:endParaRPr>
          </a:p>
          <a:p>
            <a:endParaRPr lang="en-US" sz="2400" dirty="0">
              <a:ea typeface="ヒラギノ角ゴ Pro W3" pitchFamily="-84" charset="-128"/>
              <a:cs typeface="Verdana" panose="020B0604030504040204" pitchFamily="34" charset="0"/>
            </a:endParaRPr>
          </a:p>
          <a:p>
            <a:endParaRPr lang="en-US" sz="2400" dirty="0">
              <a:ea typeface="ヒラギノ角ゴ Pro W3" pitchFamily="-84" charset="-128"/>
              <a:cs typeface="Verdana" panose="020B0604030504040204" pitchFamily="34" charset="0"/>
            </a:endParaRPr>
          </a:p>
          <a:p>
            <a:endParaRPr lang="en-US" sz="2400" dirty="0">
              <a:ea typeface="ヒラギノ角ゴ Pro W3" pitchFamily="-84" charset="-128"/>
              <a:cs typeface="Verdana" panose="020B0604030504040204" pitchFamily="34" charset="0"/>
            </a:endParaRPr>
          </a:p>
          <a:p>
            <a:endParaRPr lang="en-US" sz="2400" dirty="0">
              <a:ea typeface="ヒラギノ角ゴ Pro W3" pitchFamily="-84" charset="-128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32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227B92-2DFD-4E05-87A5-0DA96D874A67}"/>
              </a:ext>
            </a:extLst>
          </p:cNvPr>
          <p:cNvSpPr txBox="1">
            <a:spLocks/>
          </p:cNvSpPr>
          <p:nvPr/>
        </p:nvSpPr>
        <p:spPr>
          <a:xfrm>
            <a:off x="304800" y="152400"/>
            <a:ext cx="9982200" cy="109728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5121B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Classic portfolio theory was broken in 2022!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EBAD13-1402-4FA2-9EB9-F07C02FE979D}"/>
              </a:ext>
            </a:extLst>
          </p:cNvPr>
          <p:cNvSpPr/>
          <p:nvPr/>
        </p:nvSpPr>
        <p:spPr>
          <a:xfrm>
            <a:off x="551145" y="2362200"/>
            <a:ext cx="804171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666666"/>
                </a:solidFill>
              </a:rPr>
              <a:t>Traditionally = 60 per cent stocks / 40% bonds</a:t>
            </a:r>
          </a:p>
          <a:p>
            <a:endParaRPr lang="en-GB" sz="2800" dirty="0">
              <a:solidFill>
                <a:srgbClr val="666666"/>
              </a:solidFill>
            </a:endParaRPr>
          </a:p>
          <a:p>
            <a:r>
              <a:rPr lang="en-GB" sz="2800" dirty="0">
                <a:solidFill>
                  <a:srgbClr val="666666"/>
                </a:solidFill>
              </a:rPr>
              <a:t>In 2022 = Minus 17%!!! </a:t>
            </a:r>
          </a:p>
          <a:p>
            <a:endParaRPr lang="en-GB" sz="2800" dirty="0">
              <a:solidFill>
                <a:srgbClr val="666666"/>
              </a:solidFill>
            </a:endParaRPr>
          </a:p>
          <a:p>
            <a:r>
              <a:rPr lang="en-GB" sz="2800" dirty="0">
                <a:solidFill>
                  <a:srgbClr val="666666"/>
                </a:solidFill>
              </a:rPr>
              <a:t>$10 trillion was lost!</a:t>
            </a:r>
          </a:p>
        </p:txBody>
      </p:sp>
    </p:spTree>
    <p:extLst>
      <p:ext uri="{BB962C8B-B14F-4D97-AF65-F5344CB8AC3E}">
        <p14:creationId xmlns:p14="http://schemas.microsoft.com/office/powerpoint/2010/main" val="102932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7094BA-47A7-4CC6-80B5-F512B2946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785121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97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227B92-2DFD-4E05-87A5-0DA96D874A67}"/>
              </a:ext>
            </a:extLst>
          </p:cNvPr>
          <p:cNvSpPr txBox="1">
            <a:spLocks/>
          </p:cNvSpPr>
          <p:nvPr/>
        </p:nvSpPr>
        <p:spPr>
          <a:xfrm>
            <a:off x="304800" y="152400"/>
            <a:ext cx="9982200" cy="109728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B5121B"/>
                </a:solidFill>
                <a:latin typeface="+mj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Classic portfolio theory was broken in 2022!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EBAD13-1402-4FA2-9EB9-F07C02FE979D}"/>
              </a:ext>
            </a:extLst>
          </p:cNvPr>
          <p:cNvSpPr/>
          <p:nvPr/>
        </p:nvSpPr>
        <p:spPr>
          <a:xfrm>
            <a:off x="551145" y="2362200"/>
            <a:ext cx="804171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666666"/>
                </a:solidFill>
              </a:rPr>
              <a:t>Does classic portfolio theory work anymore!!!</a:t>
            </a:r>
          </a:p>
          <a:p>
            <a:r>
              <a:rPr lang="en-GB" sz="2800" dirty="0">
                <a:solidFill>
                  <a:srgbClr val="666666"/>
                </a:solidFill>
              </a:rPr>
              <a:t>Traditionally = 60% / 40% bonds</a:t>
            </a:r>
          </a:p>
          <a:p>
            <a:endParaRPr lang="en-GB" sz="2800" dirty="0">
              <a:solidFill>
                <a:srgbClr val="666666"/>
              </a:solidFill>
            </a:endParaRPr>
          </a:p>
          <a:p>
            <a:r>
              <a:rPr lang="en-GB" sz="2800" dirty="0">
                <a:solidFill>
                  <a:srgbClr val="666666"/>
                </a:solidFill>
              </a:rPr>
              <a:t>Roughly $100 Trillion is invested this way and it has been the strategy for last 70 years</a:t>
            </a:r>
          </a:p>
          <a:p>
            <a:endParaRPr lang="en-GB" sz="2800" dirty="0">
              <a:solidFill>
                <a:srgbClr val="66666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13283-FFF0-B754-BC67-9699C9C86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4419600"/>
            <a:ext cx="1114584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86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8200"/>
            <a:ext cx="8229600" cy="1097280"/>
          </a:xfrm>
        </p:spPr>
        <p:txBody>
          <a:bodyPr/>
          <a:lstStyle/>
          <a:p>
            <a:r>
              <a:rPr lang="en-US" sz="2400" b="0" dirty="0"/>
              <a:t>Stock Prices as Measured by the Dow Jones Industrial Average, 1980–2021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DBE20-8458-40C4-944D-F130985D8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524000"/>
            <a:ext cx="6267450" cy="381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7D028-7A72-4C0F-9225-1CB4E3B22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37" y="2081014"/>
            <a:ext cx="5605463" cy="33053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1237A3-688C-4AF7-9547-EF52E40BBE76}"/>
              </a:ext>
            </a:extLst>
          </p:cNvPr>
          <p:cNvSpPr/>
          <p:nvPr/>
        </p:nvSpPr>
        <p:spPr>
          <a:xfrm>
            <a:off x="1828800" y="5300983"/>
            <a:ext cx="6638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(Stock investing seems to work in long term)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80DE9A-023C-BE29-8080-9375B4D8F693}"/>
              </a:ext>
            </a:extLst>
          </p:cNvPr>
          <p:cNvSpPr txBox="1"/>
          <p:nvPr/>
        </p:nvSpPr>
        <p:spPr>
          <a:xfrm>
            <a:off x="5943600" y="208145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MISCELLANEOUS 1 </a:t>
            </a:r>
          </a:p>
        </p:txBody>
      </p:sp>
    </p:spTree>
    <p:extLst>
      <p:ext uri="{BB962C8B-B14F-4D97-AF65-F5344CB8AC3E}">
        <p14:creationId xmlns:p14="http://schemas.microsoft.com/office/powerpoint/2010/main" val="198421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6520"/>
            <a:ext cx="8229600" cy="1097280"/>
          </a:xfrm>
        </p:spPr>
        <p:txBody>
          <a:bodyPr/>
          <a:lstStyle/>
          <a:p>
            <a:r>
              <a:rPr lang="en-US" sz="2400" dirty="0"/>
              <a:t>2022 – NASDAQ fell harder!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7B47A-C94A-4608-816A-2A460D005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39156"/>
            <a:ext cx="4800600" cy="39996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57CC11-BCDD-6915-BC65-5DA9E9F3919C}"/>
              </a:ext>
            </a:extLst>
          </p:cNvPr>
          <p:cNvSpPr txBox="1"/>
          <p:nvPr/>
        </p:nvSpPr>
        <p:spPr>
          <a:xfrm>
            <a:off x="5943600" y="208145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MISCELLANEOUS 2 </a:t>
            </a:r>
          </a:p>
        </p:txBody>
      </p:sp>
    </p:spTree>
    <p:extLst>
      <p:ext uri="{BB962C8B-B14F-4D97-AF65-F5344CB8AC3E}">
        <p14:creationId xmlns:p14="http://schemas.microsoft.com/office/powerpoint/2010/main" val="22947714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en-US" sz="2400" i="1" dirty="0">
              <a:ea typeface="ヒラギノ角ゴ Pro W3" pitchFamily="-84" charset="-128"/>
            </a:endParaRPr>
          </a:p>
          <a:p>
            <a:r>
              <a:rPr lang="en-US" sz="2400" dirty="0">
                <a:ea typeface="ヒラギノ角ゴ Pro W3" pitchFamily="-84" charset="-128"/>
              </a:rPr>
              <a:t>NASDAQ = Technology Stocks – think Tesla, Apple </a:t>
            </a:r>
          </a:p>
          <a:p>
            <a:endParaRPr lang="en-US" altLang="en-US" sz="2400" dirty="0">
              <a:ea typeface="ヒラギノ角ゴ Pro W3" pitchFamily="-84" charset="-128"/>
            </a:endParaRPr>
          </a:p>
          <a:p>
            <a:r>
              <a:rPr lang="en-US" altLang="en-US" sz="2400" dirty="0">
                <a:ea typeface="ヒラギノ角ゴ Pro W3" pitchFamily="-84" charset="-128"/>
              </a:rPr>
              <a:t>Growth stocks that investors buy for capital growth – they pay very little dividends</a:t>
            </a:r>
          </a:p>
          <a:p>
            <a:endParaRPr lang="en-US" altLang="en-US" sz="2400" dirty="0">
              <a:ea typeface="ヒラギノ角ゴ Pro W3" pitchFamily="-84" charset="-128"/>
            </a:endParaRPr>
          </a:p>
          <a:p>
            <a:r>
              <a:rPr lang="en-US" altLang="en-US" sz="2400" dirty="0">
                <a:ea typeface="ヒラギノ角ゴ Pro W3" pitchFamily="-84" charset="-128"/>
              </a:rPr>
              <a:t>If interests rates go up can look particularly unattractive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A711F-FFCC-3E34-524C-109A0292C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326" y="1"/>
            <a:ext cx="1847273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3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en-US" sz="2400" i="1" dirty="0">
              <a:ea typeface="ヒラギノ角ゴ Pro W3" pitchFamily="-84" charset="-128"/>
            </a:endParaRPr>
          </a:p>
          <a:p>
            <a:r>
              <a:rPr lang="en-US" sz="2400" dirty="0">
                <a:ea typeface="ヒラギノ角ゴ Pro W3" pitchFamily="-84" charset="-128"/>
              </a:rPr>
              <a:t>S&amp;P 500 stock paying 3% dividends </a:t>
            </a:r>
          </a:p>
          <a:p>
            <a:endParaRPr lang="en-US" sz="2400" dirty="0">
              <a:ea typeface="ヒラギノ角ゴ Pro W3" pitchFamily="-84" charset="-128"/>
            </a:endParaRPr>
          </a:p>
          <a:p>
            <a:r>
              <a:rPr lang="en-US" sz="2400" dirty="0">
                <a:ea typeface="ヒラギノ角ゴ Pro W3" pitchFamily="-84" charset="-128"/>
              </a:rPr>
              <a:t>NASDAQ = paying 0.25% dividend </a:t>
            </a:r>
          </a:p>
          <a:p>
            <a:endParaRPr lang="en-US" sz="2400" dirty="0">
              <a:ea typeface="ヒラギノ角ゴ Pro W3" pitchFamily="-84" charset="-128"/>
            </a:endParaRPr>
          </a:p>
          <a:p>
            <a:r>
              <a:rPr lang="en-US" sz="2400" dirty="0">
                <a:ea typeface="ヒラギノ角ゴ Pro W3" pitchFamily="-84" charset="-128"/>
              </a:rPr>
              <a:t>NASDAQ stocks will fall more</a:t>
            </a:r>
            <a:endParaRPr lang="en-US" altLang="en-US" sz="2400" dirty="0">
              <a:ea typeface="ヒラギノ角ゴ Pro W3" pitchFamily="-8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A711F-FFCC-3E34-524C-109A0292C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0"/>
            <a:ext cx="3047999" cy="31432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845B3A-CA6A-DE52-0E6F-BD4239D7D6AC}"/>
              </a:ext>
            </a:extLst>
          </p:cNvPr>
          <p:cNvSpPr txBox="1"/>
          <p:nvPr/>
        </p:nvSpPr>
        <p:spPr>
          <a:xfrm>
            <a:off x="304800" y="762000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i="1" dirty="0">
                <a:solidFill>
                  <a:srgbClr val="C00000"/>
                </a:solidFill>
              </a:rPr>
              <a:t>If interest rates go up to 5% </a:t>
            </a:r>
          </a:p>
        </p:txBody>
      </p:sp>
    </p:spTree>
    <p:extLst>
      <p:ext uri="{BB962C8B-B14F-4D97-AF65-F5344CB8AC3E}">
        <p14:creationId xmlns:p14="http://schemas.microsoft.com/office/powerpoint/2010/main" val="301946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365443"/>
            <a:ext cx="8229600" cy="1097280"/>
          </a:xfrm>
        </p:spPr>
        <p:txBody>
          <a:bodyPr/>
          <a:lstStyle/>
          <a:p>
            <a:r>
              <a:rPr lang="en-US" altLang="en-US" dirty="0">
                <a:ea typeface="ヒラギノ角ゴ Pro W3" pitchFamily="-84" charset="-128"/>
              </a:rPr>
              <a:t>Key themes today – reference 2022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31837"/>
            <a:ext cx="9067800" cy="4525963"/>
          </a:xfrm>
        </p:spPr>
        <p:txBody>
          <a:bodyPr/>
          <a:lstStyle/>
          <a:p>
            <a:pPr marL="0" indent="0">
              <a:buNone/>
            </a:pPr>
            <a:endParaRPr lang="en-US" altLang="en-US" sz="2400" i="1" dirty="0">
              <a:ea typeface="ヒラギノ角ゴ Pro W3" pitchFamily="-84" charset="-128"/>
            </a:endParaRPr>
          </a:p>
          <a:p>
            <a:r>
              <a:rPr lang="en-US" sz="2400" dirty="0">
                <a:ea typeface="ヒラギノ角ゴ Pro W3" pitchFamily="-84" charset="-128"/>
              </a:rPr>
              <a:t>Interest rates / bond yields up / bond prices down</a:t>
            </a:r>
          </a:p>
          <a:p>
            <a:r>
              <a:rPr lang="en-US" sz="2400" dirty="0">
                <a:ea typeface="ヒラギノ角ゴ Pro W3" pitchFamily="-84" charset="-128"/>
              </a:rPr>
              <a:t>Equity prices down </a:t>
            </a:r>
          </a:p>
          <a:p>
            <a:r>
              <a:rPr lang="en-US" sz="2400" dirty="0">
                <a:ea typeface="ヒラギノ角ゴ Pro W3" pitchFamily="-84" charset="-128"/>
              </a:rPr>
              <a:t>Why inflation bad for stock market (and bonds)</a:t>
            </a:r>
          </a:p>
          <a:p>
            <a:r>
              <a:rPr lang="en-US" sz="2400" dirty="0">
                <a:ea typeface="ヒラギノ角ゴ Pro W3" pitchFamily="-84" charset="-128"/>
              </a:rPr>
              <a:t>How the FED makes decision and communicates</a:t>
            </a:r>
          </a:p>
          <a:p>
            <a:r>
              <a:rPr lang="en-US" sz="2400" dirty="0">
                <a:ea typeface="ヒラギノ角ゴ Pro W3" pitchFamily="-84" charset="-128"/>
              </a:rPr>
              <a:t>Market language – Dovish &amp; Hawkish</a:t>
            </a:r>
          </a:p>
          <a:p>
            <a:r>
              <a:rPr lang="en-US" sz="2400" dirty="0">
                <a:ea typeface="ヒラギノ角ゴ Pro W3" pitchFamily="-84" charset="-128"/>
              </a:rPr>
              <a:t>Inflation up</a:t>
            </a:r>
          </a:p>
          <a:p>
            <a:r>
              <a:rPr lang="en-US" sz="2400" dirty="0">
                <a:ea typeface="ヒラギノ角ゴ Pro W3" pitchFamily="-84" charset="-128"/>
              </a:rPr>
              <a:t>NASDAQ fell more than S&amp;P 500</a:t>
            </a:r>
          </a:p>
          <a:p>
            <a:r>
              <a:rPr lang="en-US" sz="2400" dirty="0">
                <a:ea typeface="ヒラギノ角ゴ Pro W3" pitchFamily="-84" charset="-128"/>
              </a:rPr>
              <a:t>Classic portfolio theory broken (2</a:t>
            </a:r>
            <a:r>
              <a:rPr lang="en-US" altLang="en-US" sz="2400" dirty="0">
                <a:ea typeface="ヒラギノ角ゴ Pro W3" pitchFamily="-84" charset="-128"/>
              </a:rPr>
              <a:t>022)</a:t>
            </a:r>
          </a:p>
          <a:p>
            <a:r>
              <a:rPr lang="en-US" altLang="en-US" sz="2400" dirty="0">
                <a:ea typeface="ヒラギノ角ゴ Pro W3" pitchFamily="-84" charset="-128"/>
              </a:rPr>
              <a:t>End 2023 Fed ‘pivoted’ </a:t>
            </a:r>
          </a:p>
          <a:p>
            <a:endParaRPr lang="en-US" altLang="en-US" sz="2400" dirty="0">
              <a:ea typeface="ヒラギノ角ゴ Pro W3" pitchFamily="-84" charset="-128"/>
            </a:endParaRPr>
          </a:p>
          <a:p>
            <a:endParaRPr lang="en-US" altLang="en-US" sz="2400" dirty="0">
              <a:ea typeface="ヒラギノ角ゴ Pro W3" pitchFamily="-84" charset="-128"/>
            </a:endParaRPr>
          </a:p>
          <a:p>
            <a:pPr marL="0" indent="0">
              <a:buNone/>
            </a:pPr>
            <a:endParaRPr lang="en-US" altLang="en-US" sz="2400" dirty="0">
              <a:ea typeface="ヒラギノ角ゴ Pro W3" pitchFamily="-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801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AcF</a:t>
            </a:r>
            <a:r>
              <a:rPr lang="en-US" dirty="0"/>
              <a:t> 304 Financial Markets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Commercial Awareness Session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See you in 2 weeks!</a:t>
            </a:r>
            <a:br>
              <a:rPr lang="en-US" dirty="0"/>
            </a:br>
            <a:r>
              <a:rPr lang="en-US" dirty="0"/>
              <a:t>  </a:t>
            </a:r>
            <a:endParaRPr lang="en-US" sz="2400" b="0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6250" y="4800600"/>
            <a:ext cx="7696200" cy="2286000"/>
          </a:xfrm>
        </p:spPr>
        <p:txBody>
          <a:bodyPr/>
          <a:lstStyle/>
          <a:p>
            <a:r>
              <a:rPr lang="en-US"/>
              <a:t> 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1026" name="Picture 2" descr="C:\Users\Lenovo\Desktop\OCD2017_M\MISC3\Paul\Images\Financial Times + cal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87734"/>
            <a:ext cx="3048001" cy="201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3642-LUni-QuadrupleAccredited-Lockup2017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24" y="5949280"/>
            <a:ext cx="2768476" cy="510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F6226-F6F5-7878-C3D5-BF8EA7DDC5A8}"/>
              </a:ext>
            </a:extLst>
          </p:cNvPr>
          <p:cNvSpPr txBox="1"/>
          <p:nvPr/>
        </p:nvSpPr>
        <p:spPr>
          <a:xfrm>
            <a:off x="5638800" y="3201292"/>
            <a:ext cx="3371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Session Code</a:t>
            </a:r>
          </a:p>
          <a:p>
            <a:r>
              <a:rPr lang="en-GB" sz="2000" dirty="0"/>
              <a:t>240887</a:t>
            </a:r>
          </a:p>
        </p:txBody>
      </p:sp>
    </p:spTree>
    <p:extLst>
      <p:ext uri="{BB962C8B-B14F-4D97-AF65-F5344CB8AC3E}">
        <p14:creationId xmlns:p14="http://schemas.microsoft.com/office/powerpoint/2010/main" val="3921184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574" y="438916"/>
            <a:ext cx="8229600" cy="1097280"/>
          </a:xfrm>
        </p:spPr>
        <p:txBody>
          <a:bodyPr/>
          <a:lstStyle/>
          <a:p>
            <a:br>
              <a:rPr lang="en-US" altLang="en-US" i="1" dirty="0">
                <a:ea typeface="ヒラギノ角ゴ Pro W3" pitchFamily="-84" charset="-128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74" y="43891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3200" b="1" i="1" dirty="0">
                <a:solidFill>
                  <a:srgbClr val="C00000"/>
                </a:solidFill>
                <a:latin typeface="+mj-lt"/>
                <a:ea typeface="ヒラギノ角ゴ Pro W3" pitchFamily="-84" charset="-128"/>
                <a:cs typeface="Times New Roman" panose="02020603050405020304" pitchFamily="18" charset="0"/>
              </a:rPr>
              <a:t>Commercial Awareness</a:t>
            </a:r>
          </a:p>
          <a:p>
            <a:pPr marL="0" indent="0">
              <a:buNone/>
            </a:pPr>
            <a:endParaRPr lang="en-US" sz="3200" b="1" i="1" dirty="0">
              <a:latin typeface="+mj-lt"/>
              <a:ea typeface="ヒラギノ角ゴ Pro W3" pitchFamily="-84" charset="-128"/>
              <a:cs typeface="Times New Roman" panose="02020603050405020304" pitchFamily="18" charset="0"/>
            </a:endParaRPr>
          </a:p>
          <a:p>
            <a:r>
              <a:rPr lang="en-US" sz="2400" dirty="0">
                <a:ea typeface="ヒラギノ角ゴ Pro W3" pitchFamily="-84" charset="-128"/>
              </a:rPr>
              <a:t>We might get ahead of ourselves  e.g.</a:t>
            </a:r>
          </a:p>
          <a:p>
            <a:endParaRPr lang="en-US" sz="2400" dirty="0">
              <a:ea typeface="ヒラギノ角ゴ Pro W3" pitchFamily="-84" charset="-128"/>
            </a:endParaRPr>
          </a:p>
          <a:p>
            <a:r>
              <a:rPr lang="en-US" sz="2400" dirty="0">
                <a:ea typeface="ヒラギノ角ゴ Pro W3" pitchFamily="-84" charset="-128"/>
              </a:rPr>
              <a:t>You may discuss Bonds, Stocks and other concepts in detail later in the module but we need to talk broadly about stocks and bonds right away.  </a:t>
            </a:r>
          </a:p>
          <a:p>
            <a:endParaRPr lang="en-US" sz="2400" dirty="0">
              <a:ea typeface="ヒラギノ角ゴ Pro W3" pitchFamily="-84" charset="-128"/>
            </a:endParaRPr>
          </a:p>
          <a:p>
            <a:endParaRPr lang="en-US" sz="2400" dirty="0">
              <a:ea typeface="ヒラギノ角ゴ Pro W3" pitchFamily="-84" charset="-128"/>
              <a:cs typeface="Verdana" panose="020B0604030504040204" pitchFamily="34" charset="0"/>
            </a:endParaRPr>
          </a:p>
          <a:p>
            <a:endParaRPr lang="en-US" sz="2400" dirty="0">
              <a:ea typeface="ヒラギノ角ゴ Pro W3" pitchFamily="-84" charset="-128"/>
              <a:cs typeface="Verdana" panose="020B0604030504040204" pitchFamily="34" charset="0"/>
            </a:endParaRPr>
          </a:p>
          <a:p>
            <a:endParaRPr lang="en-US" sz="24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473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ヒラギノ角ゴ Pro W3" pitchFamily="-84" charset="-128"/>
              </a:rPr>
              <a:t>Commercial Awareness / FT Access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The one financial instrument you MUST follow is the yield on the 10-year US Government Bond 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>
                <a:ea typeface="ヒラギノ角ゴ Pro W3" pitchFamily="-84" charset="-128"/>
              </a:rPr>
              <a:t>Everyone has access to the Financial Times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68787E-532A-0E44-318F-02E698826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53581"/>
            <a:ext cx="4648200" cy="19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6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F1643-A584-068D-F8F9-1113E55BC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7779834" cy="38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06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The one financial instrument you MUST follow is the yield on the 10-year US Government Bond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Markets &gt;Market Data? </a:t>
            </a:r>
            <a:r>
              <a:rPr lang="en-US" sz="2400" b="1" dirty="0">
                <a:solidFill>
                  <a:srgbClr val="C00000"/>
                </a:solidFill>
              </a:rPr>
              <a:t>Jan 2024 !!! </a:t>
            </a:r>
          </a:p>
          <a:p>
            <a:pPr marL="0" indent="0">
              <a:buNone/>
            </a:pPr>
            <a:r>
              <a:rPr lang="en-US" sz="2400" b="1" dirty="0"/>
              <a:t> 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26AC-E865-7E13-C0DA-BFE50777A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590800"/>
            <a:ext cx="5600700" cy="291465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0A09451-40B3-284F-601D-FE487321498F}"/>
              </a:ext>
            </a:extLst>
          </p:cNvPr>
          <p:cNvSpPr/>
          <p:nvPr/>
        </p:nvSpPr>
        <p:spPr>
          <a:xfrm>
            <a:off x="5734050" y="4946030"/>
            <a:ext cx="1295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 err="1"/>
          </a:p>
        </p:txBody>
      </p:sp>
    </p:spTree>
    <p:extLst>
      <p:ext uri="{BB962C8B-B14F-4D97-AF65-F5344CB8AC3E}">
        <p14:creationId xmlns:p14="http://schemas.microsoft.com/office/powerpoint/2010/main" val="279769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508 Lecture">
  <a:themeElements>
    <a:clrScheme name="Custom 7">
      <a:dk1>
        <a:sysClr val="windowText" lastClr="000000"/>
      </a:dk1>
      <a:lt1>
        <a:sysClr val="window" lastClr="FFFFFF"/>
      </a:lt1>
      <a:dk2>
        <a:srgbClr val="000000"/>
      </a:dk2>
      <a:lt2>
        <a:srgbClr val="007FA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3C1581"/>
      </a:hlink>
      <a:folHlink>
        <a:srgbClr val="7F7F7F"/>
      </a:folHlink>
    </a:clrScheme>
    <a:fontScheme name="Office Classic 2">
      <a:majorFont>
        <a:latin typeface="Arial"/>
        <a:ea typeface=""/>
        <a:cs typeface=""/>
        <a:font script="Jpan" typeface="Arial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Arial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Pearson 508">
      <a:dk1>
        <a:sysClr val="windowText" lastClr="000000"/>
      </a:dk1>
      <a:lt1>
        <a:sysClr val="window" lastClr="FFFFFF"/>
      </a:lt1>
      <a:dk2>
        <a:srgbClr val="000000"/>
      </a:dk2>
      <a:lt2>
        <a:srgbClr val="EEEEEE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3C1581"/>
      </a:hlink>
      <a:folHlink>
        <a:srgbClr val="7F7F7F"/>
      </a:folHlink>
    </a:clrScheme>
    <a:fontScheme name="Office Classic 2">
      <a:majorFont>
        <a:latin typeface="Arial"/>
        <a:ea typeface=""/>
        <a:cs typeface=""/>
        <a:font script="Jpan" typeface="Arial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Arial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Pearson 508">
      <a:dk1>
        <a:sysClr val="windowText" lastClr="000000"/>
      </a:dk1>
      <a:lt1>
        <a:sysClr val="window" lastClr="FFFFFF"/>
      </a:lt1>
      <a:dk2>
        <a:srgbClr val="000000"/>
      </a:dk2>
      <a:lt2>
        <a:srgbClr val="EEEEEE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3C1581"/>
      </a:hlink>
      <a:folHlink>
        <a:srgbClr val="7F7F7F"/>
      </a:folHlink>
    </a:clrScheme>
    <a:fontScheme name="Office Classic 2">
      <a:majorFont>
        <a:latin typeface="Arial"/>
        <a:ea typeface=""/>
        <a:cs typeface=""/>
        <a:font script="Jpan" typeface="Arial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Arial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11</TotalTime>
  <Words>1681</Words>
  <Application>Microsoft Macintosh PowerPoint</Application>
  <PresentationFormat>全屏显示(4:3)</PresentationFormat>
  <Paragraphs>289</Paragraphs>
  <Slides>58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2" baseType="lpstr">
      <vt:lpstr>Arial</vt:lpstr>
      <vt:lpstr>Ebrima</vt:lpstr>
      <vt:lpstr>Verdana</vt:lpstr>
      <vt:lpstr>508 Lecture</vt:lpstr>
      <vt:lpstr>AcF 304 Financial Markets  Commercial Awareness Session  </vt:lpstr>
      <vt:lpstr>Fortnightly Lecture - Friday 11 AM What is this session?  </vt:lpstr>
      <vt:lpstr> </vt:lpstr>
      <vt:lpstr> </vt:lpstr>
      <vt:lpstr> </vt:lpstr>
      <vt:lpstr> </vt:lpstr>
      <vt:lpstr>Commercial Awareness / FT Access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Why has the US 10-year yield risen in last 24 months?</vt:lpstr>
      <vt:lpstr>Inflation in the US and UK</vt:lpstr>
      <vt:lpstr>Inflation in the US and UK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What is the Federal Reserve Pivot?</vt:lpstr>
      <vt:lpstr>What is the Federal Reserve Pivot?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2022 - Everything was down !!!</vt:lpstr>
      <vt:lpstr>2022 – Everything was down!!!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Stock Prices as Measured by the Dow Jones Industrial Average, 1980–2021</vt:lpstr>
      <vt:lpstr>2022 – NASDAQ fell harder!</vt:lpstr>
      <vt:lpstr>PowerPoint 演示文稿</vt:lpstr>
      <vt:lpstr>PowerPoint 演示文稿</vt:lpstr>
      <vt:lpstr>Key themes today – reference 2022 </vt:lpstr>
      <vt:lpstr>AcF 304 Financial Markets  Commercial Awareness Session  See you in 2 weeks!   </vt:lpstr>
    </vt:vector>
  </TitlesOfParts>
  <Company>Cenveo Publisher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Markets and Institutions, Ninth Edition</dc:title>
  <dc:subject>Chapter 2:  Overview of the Financial System</dc:subject>
  <dc:creator>Frederic S. Mishkin and Stanley G. Eakins</dc:creator>
  <cp:keywords>Finance</cp:keywords>
  <cp:lastModifiedBy>Wang, Kangrui (Student)</cp:lastModifiedBy>
  <cp:revision>1633</cp:revision>
  <cp:lastPrinted>2016-08-12T13:24:31Z</cp:lastPrinted>
  <dcterms:created xsi:type="dcterms:W3CDTF">2014-07-14T20:04:21Z</dcterms:created>
  <dcterms:modified xsi:type="dcterms:W3CDTF">2024-04-24T16:45:45Z</dcterms:modified>
  <cp:category>Financial Management</cp:category>
</cp:coreProperties>
</file>